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58" r:id="rId4"/>
    <p:sldId id="272" r:id="rId5"/>
    <p:sldId id="271" r:id="rId6"/>
    <p:sldId id="269" r:id="rId7"/>
    <p:sldId id="270" r:id="rId8"/>
    <p:sldId id="275" r:id="rId9"/>
    <p:sldId id="274" r:id="rId10"/>
    <p:sldId id="273" r:id="rId11"/>
    <p:sldId id="276" r:id="rId12"/>
    <p:sldId id="28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418"/>
    <a:srgbClr val="CC99FF"/>
    <a:srgbClr val="5C555C"/>
    <a:srgbClr val="F1F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55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1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4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3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0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0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9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8392-D15E-4845-8D7D-F14CB7A234F9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8293-256B-4F4C-89C9-86372EE20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4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ogin.consultant.ru/link/?req=doc&amp;base=LAW&amp;n=458212&amp;dst=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ogin.consultant.ru/link/?req=doc&amp;base=LAW&amp;n=454142&amp;dst=63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ogin.consultant.ru/link/?req=doc&amp;base=LAW&amp;n=454142&amp;dst=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07262" y="2336556"/>
            <a:ext cx="10794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2"/>
                </a:solidFill>
              </a:rPr>
              <a:t>О приеме заявлений в </a:t>
            </a:r>
            <a:r>
              <a:rPr lang="ru-RU" sz="4800" b="1" dirty="0" smtClean="0">
                <a:solidFill>
                  <a:schemeClr val="accent2"/>
                </a:solidFill>
              </a:rPr>
              <a:t>1-й </a:t>
            </a:r>
            <a:r>
              <a:rPr lang="ru-RU" sz="4800" b="1" dirty="0">
                <a:solidFill>
                  <a:schemeClr val="accent2"/>
                </a:solidFill>
              </a:rPr>
              <a:t>класс </a:t>
            </a:r>
            <a:endParaRPr lang="ru-RU" sz="48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4800" b="1" dirty="0">
                <a:solidFill>
                  <a:schemeClr val="accent2"/>
                </a:solidFill>
              </a:rPr>
              <a:t>в</a:t>
            </a:r>
            <a:r>
              <a:rPr lang="ru-RU" sz="4800" b="1" dirty="0" smtClean="0">
                <a:solidFill>
                  <a:schemeClr val="accent2"/>
                </a:solidFill>
              </a:rPr>
              <a:t> 2025-2026 </a:t>
            </a:r>
            <a:r>
              <a:rPr lang="ru-RU" sz="4800" b="1" dirty="0">
                <a:solidFill>
                  <a:schemeClr val="accent2"/>
                </a:solidFill>
              </a:rPr>
              <a:t>учебный год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2156" b="42804"/>
          <a:stretch/>
        </p:blipFill>
        <p:spPr>
          <a:xfrm>
            <a:off x="1397762" y="0"/>
            <a:ext cx="2642672" cy="1066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b="85518"/>
          <a:stretch/>
        </p:blipFill>
        <p:spPr>
          <a:xfrm rot="16200000">
            <a:off x="-2740980" y="2740979"/>
            <a:ext cx="6879722" cy="13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4" t="17051" b="57578"/>
          <a:stretch/>
        </p:blipFill>
        <p:spPr>
          <a:xfrm rot="7927629">
            <a:off x="7524" y="-451159"/>
            <a:ext cx="1554754" cy="18560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12062" y="-6309"/>
            <a:ext cx="9775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документы для иностранных граждан или лиц без гражданство</a:t>
            </a:r>
            <a:endParaRPr lang="ru-RU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349" y="1675924"/>
            <a:ext cx="11390779" cy="5024555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- паспорт родителя (законного представителя);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свидетельство о рождении ребенка (или иной документ, подтверждающий родство);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копию  документа  о  регистрации  ребенка  или </a:t>
            </a:r>
            <a:r>
              <a:rPr lang="ru-RU" sz="2400" dirty="0" smtClean="0">
                <a:solidFill>
                  <a:schemeClr val="tx1"/>
                </a:solidFill>
              </a:rPr>
              <a:t>поступающего  </a:t>
            </a:r>
            <a:r>
              <a:rPr lang="ru-RU" sz="2400" dirty="0">
                <a:solidFill>
                  <a:schemeClr val="tx1"/>
                </a:solidFill>
              </a:rPr>
              <a:t>по  месту  </a:t>
            </a:r>
            <a:r>
              <a:rPr lang="ru-RU" sz="2400" dirty="0" smtClean="0">
                <a:solidFill>
                  <a:schemeClr val="tx1"/>
                </a:solidFill>
              </a:rPr>
              <a:t>жительства  </a:t>
            </a:r>
            <a:r>
              <a:rPr lang="ru-RU" sz="2400" dirty="0">
                <a:solidFill>
                  <a:schemeClr val="tx1"/>
                </a:solidFill>
              </a:rPr>
              <a:t>или  по  </a:t>
            </a:r>
            <a:r>
              <a:rPr lang="ru-RU" sz="2400" dirty="0" smtClean="0">
                <a:solidFill>
                  <a:schemeClr val="tx1"/>
                </a:solidFill>
              </a:rPr>
              <a:t>месту пребывания </a:t>
            </a:r>
            <a:r>
              <a:rPr lang="ru-RU" sz="2400" dirty="0">
                <a:solidFill>
                  <a:schemeClr val="tx1"/>
                </a:solidFill>
              </a:rPr>
              <a:t>на закрепленной территории </a:t>
            </a:r>
            <a:r>
              <a:rPr lang="ru-RU" sz="2400" b="1" u="sng" dirty="0" smtClean="0">
                <a:solidFill>
                  <a:schemeClr val="tx1"/>
                </a:solidFill>
              </a:rPr>
              <a:t>(</a:t>
            </a:r>
            <a:r>
              <a:rPr lang="ru-RU" sz="2400" b="1" u="sng" dirty="0">
                <a:solidFill>
                  <a:schemeClr val="tx1"/>
                </a:solidFill>
              </a:rPr>
              <a:t>для  иностранных  граждан  и  лиц  без  гражданства </a:t>
            </a:r>
            <a:r>
              <a:rPr lang="ru-RU" sz="2400" b="1" u="sng" dirty="0" smtClean="0">
                <a:solidFill>
                  <a:schemeClr val="tx1"/>
                </a:solidFill>
              </a:rPr>
              <a:t>подтверждающего  </a:t>
            </a:r>
            <a:r>
              <a:rPr lang="ru-RU" sz="2400" b="1" u="sng" dirty="0">
                <a:solidFill>
                  <a:schemeClr val="tx1"/>
                </a:solidFill>
              </a:rPr>
              <a:t>такую  регистрацию  на </a:t>
            </a:r>
            <a:r>
              <a:rPr lang="ru-RU" sz="2400" b="1" u="sng" dirty="0" smtClean="0">
                <a:solidFill>
                  <a:schemeClr val="tx1"/>
                </a:solidFill>
              </a:rPr>
              <a:t>долгосрочный  </a:t>
            </a:r>
            <a:r>
              <a:rPr lang="ru-RU" sz="2400" b="1" u="sng" dirty="0">
                <a:solidFill>
                  <a:schemeClr val="tx1"/>
                </a:solidFill>
              </a:rPr>
              <a:t>период  (на  срок  более  90  дней)  или </a:t>
            </a:r>
            <a:r>
              <a:rPr lang="ru-RU" sz="2400" b="1" u="sng" dirty="0" smtClean="0">
                <a:solidFill>
                  <a:schemeClr val="tx1"/>
                </a:solidFill>
              </a:rPr>
              <a:t>справку  </a:t>
            </a:r>
            <a:r>
              <a:rPr lang="ru-RU" sz="2400" b="1" u="sng" dirty="0">
                <a:solidFill>
                  <a:schemeClr val="tx1"/>
                </a:solidFill>
              </a:rPr>
              <a:t>о  приеме  документов  для  оформления </a:t>
            </a:r>
            <a:r>
              <a:rPr lang="ru-RU" sz="2400" b="1" u="sng" dirty="0" smtClean="0">
                <a:solidFill>
                  <a:schemeClr val="tx1"/>
                </a:solidFill>
              </a:rPr>
              <a:t>регистрации  </a:t>
            </a:r>
            <a:r>
              <a:rPr lang="ru-RU" sz="2400" b="1" u="sng" dirty="0">
                <a:solidFill>
                  <a:schemeClr val="tx1"/>
                </a:solidFill>
              </a:rPr>
              <a:t>по  месту  жительства</a:t>
            </a:r>
            <a:r>
              <a:rPr lang="ru-RU" sz="2400" b="1" dirty="0">
                <a:solidFill>
                  <a:schemeClr val="tx1"/>
                </a:solidFill>
              </a:rPr>
              <a:t>  </a:t>
            </a:r>
            <a:r>
              <a:rPr lang="ru-RU" sz="2400" dirty="0">
                <a:solidFill>
                  <a:schemeClr val="tx1"/>
                </a:solidFill>
              </a:rPr>
              <a:t>(в  с</a:t>
            </a:r>
            <a:r>
              <a:rPr lang="ru-RU" sz="2400" dirty="0" smtClean="0">
                <a:solidFill>
                  <a:schemeClr val="tx1"/>
                </a:solidFill>
              </a:rPr>
              <a:t>лучае приема  </a:t>
            </a:r>
            <a:r>
              <a:rPr lang="ru-RU" sz="2400" dirty="0">
                <a:solidFill>
                  <a:schemeClr val="tx1"/>
                </a:solidFill>
              </a:rPr>
              <a:t>на  обучение  ребенка  или  поступающего, </a:t>
            </a:r>
            <a:r>
              <a:rPr lang="ru-RU" sz="2400" dirty="0" smtClean="0">
                <a:solidFill>
                  <a:schemeClr val="tx1"/>
                </a:solidFill>
              </a:rPr>
              <a:t>проживающего </a:t>
            </a:r>
            <a:r>
              <a:rPr lang="ru-RU" sz="2400" dirty="0">
                <a:solidFill>
                  <a:schemeClr val="tx1"/>
                </a:solidFill>
              </a:rPr>
              <a:t>на закрепленной территории) </a:t>
            </a:r>
            <a:r>
              <a:rPr lang="ru-RU" sz="2400" dirty="0" smtClean="0">
                <a:solidFill>
                  <a:schemeClr val="tx1"/>
                </a:solidFill>
              </a:rPr>
              <a:t>(пп.6 п. 26),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b="1" u="sng" dirty="0" smtClean="0">
                <a:solidFill>
                  <a:schemeClr val="tx1"/>
                </a:solidFill>
              </a:rPr>
              <a:t>документ о прохождении обязательного тестирования </a:t>
            </a:r>
            <a:r>
              <a:rPr lang="ru-RU" sz="2400" b="1" u="sng" dirty="0">
                <a:solidFill>
                  <a:schemeClr val="tx1"/>
                </a:solidFill>
              </a:rPr>
              <a:t>на знание русского языка </a:t>
            </a:r>
            <a:endParaRPr lang="ru-RU" sz="2400" b="1" u="sng" dirty="0" smtClean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8704" y="924253"/>
            <a:ext cx="11172990" cy="5905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ОБЯЗАТЕЛЬНЫЕ</a:t>
            </a:r>
          </a:p>
        </p:txBody>
      </p:sp>
    </p:spTree>
    <p:extLst>
      <p:ext uri="{BB962C8B-B14F-4D97-AF65-F5344CB8AC3E}">
        <p14:creationId xmlns:p14="http://schemas.microsoft.com/office/powerpoint/2010/main" val="16053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4" t="17051" b="57578"/>
          <a:stretch/>
        </p:blipFill>
        <p:spPr>
          <a:xfrm rot="7927629">
            <a:off x="7524" y="-451159"/>
            <a:ext cx="1554754" cy="18560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12062" y="-6309"/>
            <a:ext cx="9775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документы для иностранных граждан или лиц без гражданство</a:t>
            </a:r>
            <a:endParaRPr lang="ru-RU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5459" y="1675924"/>
            <a:ext cx="11001214" cy="507706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- подтверждающие  родство  заявителя(ей)  (или  законность  представления </a:t>
            </a:r>
            <a:r>
              <a:rPr lang="ru-RU" dirty="0" smtClean="0">
                <a:solidFill>
                  <a:schemeClr val="tx1"/>
                </a:solidFill>
              </a:rPr>
              <a:t>прав  </a:t>
            </a:r>
            <a:r>
              <a:rPr lang="ru-RU" dirty="0">
                <a:solidFill>
                  <a:schemeClr val="tx1"/>
                </a:solidFill>
              </a:rPr>
              <a:t>ребенка),  </a:t>
            </a:r>
            <a:r>
              <a:rPr lang="ru-RU" b="1" u="sng" dirty="0">
                <a:solidFill>
                  <a:schemeClr val="tx1"/>
                </a:solidFill>
              </a:rPr>
              <a:t>документы  должны  быть  переведены  на  русский  язык </a:t>
            </a:r>
            <a:r>
              <a:rPr lang="ru-RU" b="1" u="sng" dirty="0" smtClean="0">
                <a:solidFill>
                  <a:schemeClr val="tx1"/>
                </a:solidFill>
              </a:rPr>
              <a:t>и </a:t>
            </a:r>
            <a:r>
              <a:rPr lang="ru-RU" b="1" u="sng" dirty="0">
                <a:solidFill>
                  <a:schemeClr val="tx1"/>
                </a:solidFill>
              </a:rPr>
              <a:t>нотариально </a:t>
            </a:r>
            <a:r>
              <a:rPr lang="ru-RU" b="1" u="sng" dirty="0" smtClean="0">
                <a:solidFill>
                  <a:schemeClr val="tx1"/>
                </a:solidFill>
              </a:rPr>
              <a:t>заверены;</a:t>
            </a:r>
            <a:endParaRPr lang="ru-RU" b="1" u="sng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 подтверждающие  право  ребенка  </a:t>
            </a:r>
            <a:r>
              <a:rPr lang="ru-RU" b="1" u="sng" dirty="0">
                <a:solidFill>
                  <a:schemeClr val="tx1"/>
                </a:solidFill>
              </a:rPr>
              <a:t>и  его  законного(</a:t>
            </a:r>
            <a:r>
              <a:rPr lang="ru-RU" b="1" u="sng" dirty="0" err="1">
                <a:solidFill>
                  <a:schemeClr val="tx1"/>
                </a:solidFill>
              </a:rPr>
              <a:t>ых</a:t>
            </a:r>
            <a:r>
              <a:rPr lang="ru-RU" b="1" u="sng" dirty="0">
                <a:solidFill>
                  <a:schemeClr val="tx1"/>
                </a:solidFill>
              </a:rPr>
              <a:t>)  представителя(ей)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проживание  </a:t>
            </a:r>
            <a:r>
              <a:rPr lang="ru-RU" dirty="0">
                <a:solidFill>
                  <a:schemeClr val="tx1"/>
                </a:solidFill>
              </a:rPr>
              <a:t>в  Российской  Федерации    или  на  пребывание  в  Российской </a:t>
            </a:r>
            <a:r>
              <a:rPr lang="ru-RU" dirty="0" smtClean="0">
                <a:solidFill>
                  <a:schemeClr val="tx1"/>
                </a:solidFill>
              </a:rPr>
              <a:t>Федерации</a:t>
            </a:r>
            <a:r>
              <a:rPr lang="ru-RU" dirty="0">
                <a:solidFill>
                  <a:schemeClr val="tx1"/>
                </a:solidFill>
              </a:rPr>
              <a:t>; </a:t>
            </a:r>
          </a:p>
          <a:p>
            <a:r>
              <a:rPr lang="ru-RU" dirty="0">
                <a:solidFill>
                  <a:schemeClr val="tx1"/>
                </a:solidFill>
              </a:rPr>
              <a:t>-  </a:t>
            </a:r>
            <a:r>
              <a:rPr lang="ru-RU" b="1" u="sng" dirty="0">
                <a:solidFill>
                  <a:schemeClr val="tx1"/>
                </a:solidFill>
              </a:rPr>
              <a:t>подтверждающие  отсутствие  у  ребенка  инфекционных  заболеваний, </a:t>
            </a:r>
            <a:r>
              <a:rPr lang="ru-RU" b="1" u="sng" dirty="0" smtClean="0">
                <a:solidFill>
                  <a:schemeClr val="tx1"/>
                </a:solidFill>
              </a:rPr>
              <a:t>представляющих </a:t>
            </a:r>
            <a:r>
              <a:rPr lang="ru-RU" b="1" u="sng" dirty="0">
                <a:solidFill>
                  <a:schemeClr val="tx1"/>
                </a:solidFill>
              </a:rPr>
              <a:t>опасность для окружающих;</a:t>
            </a:r>
          </a:p>
          <a:p>
            <a:r>
              <a:rPr lang="ru-RU" b="1" u="sng" dirty="0">
                <a:solidFill>
                  <a:schemeClr val="tx1"/>
                </a:solidFill>
              </a:rPr>
              <a:t>- подтверждающие прохождение дактилоскопической регистрации ребенка;</a:t>
            </a:r>
          </a:p>
          <a:p>
            <a:r>
              <a:rPr lang="ru-RU" dirty="0">
                <a:solidFill>
                  <a:schemeClr val="tx1"/>
                </a:solidFill>
              </a:rPr>
              <a:t>- удостоверяющие личность ребенка (паспорт  иностранного  гражданина </a:t>
            </a:r>
            <a:r>
              <a:rPr lang="ru-RU" dirty="0" smtClean="0">
                <a:solidFill>
                  <a:schemeClr val="tx1"/>
                </a:solidFill>
              </a:rPr>
              <a:t>(национальный </a:t>
            </a:r>
            <a:r>
              <a:rPr lang="ru-RU" dirty="0">
                <a:solidFill>
                  <a:schemeClr val="tx1"/>
                </a:solidFill>
              </a:rPr>
              <a:t>паспорт </a:t>
            </a:r>
            <a:r>
              <a:rPr lang="ru-RU" dirty="0" smtClean="0">
                <a:solidFill>
                  <a:schemeClr val="tx1"/>
                </a:solidFill>
              </a:rPr>
              <a:t>или национальный </a:t>
            </a:r>
            <a:r>
              <a:rPr lang="ru-RU" dirty="0">
                <a:solidFill>
                  <a:schemeClr val="tx1"/>
                </a:solidFill>
              </a:rPr>
              <a:t>заграничный паспорт</a:t>
            </a:r>
            <a:r>
              <a:rPr lang="ru-RU" dirty="0" smtClean="0">
                <a:solidFill>
                  <a:schemeClr val="tx1"/>
                </a:solidFill>
              </a:rPr>
              <a:t>),  </a:t>
            </a:r>
            <a:r>
              <a:rPr lang="ru-RU" dirty="0">
                <a:solidFill>
                  <a:schemeClr val="tx1"/>
                </a:solidFill>
              </a:rPr>
              <a:t>либо  иной  документ,  установленный </a:t>
            </a:r>
            <a:r>
              <a:rPr lang="ru-RU" dirty="0" smtClean="0">
                <a:solidFill>
                  <a:schemeClr val="tx1"/>
                </a:solidFill>
              </a:rPr>
              <a:t>федеральным  </a:t>
            </a:r>
            <a:r>
              <a:rPr lang="ru-RU" dirty="0">
                <a:solidFill>
                  <a:schemeClr val="tx1"/>
                </a:solidFill>
              </a:rPr>
              <a:t>законом  или  признаваемый  в </a:t>
            </a:r>
            <a:r>
              <a:rPr lang="ru-RU" dirty="0" smtClean="0">
                <a:solidFill>
                  <a:schemeClr val="tx1"/>
                </a:solidFill>
              </a:rPr>
              <a:t>соответствии  </a:t>
            </a:r>
            <a:r>
              <a:rPr lang="ru-RU" dirty="0">
                <a:solidFill>
                  <a:schemeClr val="tx1"/>
                </a:solidFill>
              </a:rPr>
              <a:t>с  </a:t>
            </a:r>
            <a:r>
              <a:rPr lang="ru-RU" dirty="0" smtClean="0">
                <a:solidFill>
                  <a:schemeClr val="tx1"/>
                </a:solidFill>
              </a:rPr>
              <a:t>международным  </a:t>
            </a:r>
            <a:r>
              <a:rPr lang="ru-RU" dirty="0">
                <a:solidFill>
                  <a:schemeClr val="tx1"/>
                </a:solidFill>
              </a:rPr>
              <a:t>договором </a:t>
            </a:r>
            <a:r>
              <a:rPr lang="ru-RU" dirty="0" smtClean="0">
                <a:solidFill>
                  <a:schemeClr val="tx1"/>
                </a:solidFill>
              </a:rPr>
              <a:t>Российской  </a:t>
            </a:r>
            <a:r>
              <a:rPr lang="ru-RU" dirty="0">
                <a:solidFill>
                  <a:schemeClr val="tx1"/>
                </a:solidFill>
              </a:rPr>
              <a:t>Федерации  в  качестве  документа, </a:t>
            </a:r>
            <a:r>
              <a:rPr lang="ru-RU" dirty="0" smtClean="0">
                <a:solidFill>
                  <a:schemeClr val="tx1"/>
                </a:solidFill>
              </a:rPr>
              <a:t>удостоверяющего  </a:t>
            </a:r>
            <a:r>
              <a:rPr lang="ru-RU" dirty="0">
                <a:solidFill>
                  <a:schemeClr val="tx1"/>
                </a:solidFill>
              </a:rPr>
              <a:t>личность  иностранного </a:t>
            </a:r>
            <a:r>
              <a:rPr lang="ru-RU" dirty="0" smtClean="0">
                <a:solidFill>
                  <a:schemeClr val="tx1"/>
                </a:solidFill>
              </a:rPr>
              <a:t>гражданина (</a:t>
            </a:r>
            <a:r>
              <a:rPr lang="ru-RU" dirty="0">
                <a:solidFill>
                  <a:schemeClr val="tx1"/>
                </a:solidFill>
              </a:rPr>
              <a:t>свидетельство  о  рождении    (или  свидетельство </a:t>
            </a:r>
            <a:r>
              <a:rPr lang="ru-RU" dirty="0" smtClean="0">
                <a:solidFill>
                  <a:schemeClr val="tx1"/>
                </a:solidFill>
              </a:rPr>
              <a:t>гражданина  </a:t>
            </a:r>
            <a:r>
              <a:rPr lang="ru-RU" dirty="0">
                <a:solidFill>
                  <a:schemeClr val="tx1"/>
                </a:solidFill>
              </a:rPr>
              <a:t>-  только  для  Республики  Узбекистан)  с </a:t>
            </a:r>
            <a:r>
              <a:rPr lang="ru-RU" dirty="0" smtClean="0">
                <a:solidFill>
                  <a:schemeClr val="tx1"/>
                </a:solidFill>
              </a:rPr>
              <a:t>указанием  гражданства иностранного  </a:t>
            </a:r>
            <a:r>
              <a:rPr lang="ru-RU" dirty="0">
                <a:solidFill>
                  <a:schemeClr val="tx1"/>
                </a:solidFill>
              </a:rPr>
              <a:t>государства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для детей, не достигших возраста 16 </a:t>
            </a:r>
            <a:r>
              <a:rPr lang="ru-RU" dirty="0" smtClean="0">
                <a:solidFill>
                  <a:schemeClr val="tx1"/>
                </a:solidFill>
              </a:rPr>
              <a:t>лет) или паспорт родителя-иностранного </a:t>
            </a:r>
            <a:r>
              <a:rPr lang="ru-RU" dirty="0">
                <a:solidFill>
                  <a:schemeClr val="tx1"/>
                </a:solidFill>
              </a:rPr>
              <a:t>гражданина, </a:t>
            </a:r>
            <a:r>
              <a:rPr lang="ru-RU" dirty="0" smtClean="0">
                <a:solidFill>
                  <a:schemeClr val="tx1"/>
                </a:solidFill>
              </a:rPr>
              <a:t>куда вписан </a:t>
            </a:r>
            <a:r>
              <a:rPr lang="ru-RU" dirty="0">
                <a:solidFill>
                  <a:schemeClr val="tx1"/>
                </a:solidFill>
              </a:rPr>
              <a:t>ребенок (с переводом на русский язык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заверенный нотариально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u="sng" dirty="0">
                <a:solidFill>
                  <a:schemeClr val="tx1"/>
                </a:solidFill>
              </a:rPr>
              <a:t>-  подтверждающие  присвоение  родителю(ям),  (законному(</a:t>
            </a:r>
            <a:r>
              <a:rPr lang="ru-RU" b="1" u="sng" dirty="0" err="1">
                <a:solidFill>
                  <a:schemeClr val="tx1"/>
                </a:solidFill>
              </a:rPr>
              <a:t>ым</a:t>
            </a:r>
            <a:r>
              <a:rPr lang="ru-RU" b="1" u="sng" dirty="0">
                <a:solidFill>
                  <a:schemeClr val="tx1"/>
                </a:solidFill>
              </a:rPr>
              <a:t>) </a:t>
            </a:r>
            <a:r>
              <a:rPr lang="ru-RU" b="1" u="sng" dirty="0" smtClean="0">
                <a:solidFill>
                  <a:schemeClr val="tx1"/>
                </a:solidFill>
              </a:rPr>
              <a:t>представителю(ям</a:t>
            </a:r>
            <a:r>
              <a:rPr lang="ru-RU" b="1" u="sng" dirty="0">
                <a:solidFill>
                  <a:schemeClr val="tx1"/>
                </a:solidFill>
              </a:rPr>
              <a:t>) ИНН; СНИЛС, а также СНИЛС ребенка.</a:t>
            </a:r>
            <a:endParaRPr lang="ru-RU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5459" y="944435"/>
            <a:ext cx="10926860" cy="59055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ДОПОЛНИТЕЛЬНЫЕ (пп.11 п.26)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b="85518"/>
          <a:stretch/>
        </p:blipFill>
        <p:spPr>
          <a:xfrm rot="16200000">
            <a:off x="-2740980" y="2740979"/>
            <a:ext cx="6879722" cy="1397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34" t="4295" r="4787" b="3330"/>
          <a:stretch/>
        </p:blipFill>
        <p:spPr>
          <a:xfrm>
            <a:off x="1397763" y="484094"/>
            <a:ext cx="10612504" cy="5916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51576" y="143435"/>
            <a:ext cx="2758691" cy="117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97763" y="900779"/>
            <a:ext cx="10515600" cy="51772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Дата </a:t>
            </a:r>
            <a:r>
              <a:rPr lang="ru-RU" sz="6000" dirty="0">
                <a:solidFill>
                  <a:schemeClr val="accent2"/>
                </a:solidFill>
              </a:rPr>
              <a:t>начала приема заявлений в первый класс </a:t>
            </a:r>
            <a:r>
              <a:rPr lang="ru-RU" sz="6000" dirty="0" smtClean="0">
                <a:solidFill>
                  <a:schemeClr val="accent2"/>
                </a:solidFill>
              </a:rPr>
              <a:t>в 2025 году </a:t>
            </a:r>
          </a:p>
          <a:p>
            <a:pPr marL="0" indent="0" algn="ctr">
              <a:buNone/>
            </a:pPr>
            <a:endParaRPr lang="ru-RU" sz="8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2"/>
                </a:solidFill>
              </a:rPr>
              <a:t>с 08.00 29.03.2025 </a:t>
            </a:r>
            <a:endParaRPr lang="ru-RU" sz="8000" b="1" dirty="0">
              <a:solidFill>
                <a:schemeClr val="accent2"/>
              </a:solidFill>
              <a:hlinkClick r:id="rId2"/>
            </a:endParaRPr>
          </a:p>
          <a:p>
            <a:pPr marL="0" indent="0">
              <a:buNone/>
            </a:pP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b="85518"/>
          <a:stretch/>
        </p:blipFill>
        <p:spPr>
          <a:xfrm rot="16200000">
            <a:off x="-2740980" y="2740979"/>
            <a:ext cx="6879722" cy="13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0" t="84926" r="4065" b="4201"/>
          <a:stretch/>
        </p:blipFill>
        <p:spPr>
          <a:xfrm rot="19148476">
            <a:off x="60364" y="436107"/>
            <a:ext cx="1371601" cy="628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1" t="65486" r="20550" b="17380"/>
          <a:stretch/>
        </p:blipFill>
        <p:spPr>
          <a:xfrm rot="16642429">
            <a:off x="11019873" y="581822"/>
            <a:ext cx="933451" cy="990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3" t="49904" r="12637" b="37480"/>
          <a:stretch/>
        </p:blipFill>
        <p:spPr>
          <a:xfrm rot="16200000">
            <a:off x="8931318" y="684446"/>
            <a:ext cx="1651835" cy="1112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56035" r="79798" b="25653"/>
          <a:stretch/>
        </p:blipFill>
        <p:spPr>
          <a:xfrm rot="13137683">
            <a:off x="156251" y="2065610"/>
            <a:ext cx="1588168" cy="10587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93961" y="595381"/>
            <a:ext cx="7110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  <a:endParaRPr lang="ru-RU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081" y="3933666"/>
            <a:ext cx="3357349" cy="2328798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Федеральный закон от 29.12.2012 </a:t>
            </a:r>
            <a:r>
              <a:rPr lang="ru-RU" sz="2400" dirty="0" smtClean="0">
                <a:solidFill>
                  <a:schemeClr val="tx1"/>
                </a:solidFill>
              </a:rPr>
              <a:t>               № </a:t>
            </a:r>
            <a:r>
              <a:rPr lang="ru-RU" sz="2400" dirty="0">
                <a:solidFill>
                  <a:schemeClr val="tx1"/>
                </a:solidFill>
              </a:rPr>
              <a:t>273–ФЗ «Об образовании в Российской Федерации»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1875" y="2955996"/>
            <a:ext cx="3357349" cy="3733562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Приказ Министерства просвещения Российской Федерации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20670" y="3933667"/>
            <a:ext cx="3357349" cy="2328797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Федеральный закон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 </a:t>
            </a:r>
            <a:r>
              <a:rPr lang="ru-RU" sz="2000" dirty="0">
                <a:solidFill>
                  <a:schemeClr val="tx1"/>
                </a:solidFill>
              </a:rPr>
              <a:t>28.12.2024 № 544 «О внесении изменений в статьи 67 и 78 Федерального закона «Об образовании в Российской Федерации»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715904" y="1684044"/>
            <a:ext cx="832514" cy="1192776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807606">
            <a:off x="8630012" y="1351022"/>
            <a:ext cx="832514" cy="270225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975600">
            <a:off x="2902022" y="1389760"/>
            <a:ext cx="832514" cy="270225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32311" r="81463" b="47295"/>
          <a:stretch/>
        </p:blipFill>
        <p:spPr>
          <a:xfrm rot="9340464">
            <a:off x="1508001" y="526079"/>
            <a:ext cx="1622779" cy="12621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3" t="37480" r="13956" b="51318"/>
          <a:stretch/>
        </p:blipFill>
        <p:spPr>
          <a:xfrm rot="3390434">
            <a:off x="10082840" y="2723586"/>
            <a:ext cx="161925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2" t="62886" r="47148" b="1094"/>
          <a:stretch/>
        </p:blipFill>
        <p:spPr>
          <a:xfrm rot="19073704">
            <a:off x="10828877" y="1285284"/>
            <a:ext cx="784281" cy="12904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4" t="4814" r="34411" b="59166"/>
          <a:stretch/>
        </p:blipFill>
        <p:spPr>
          <a:xfrm rot="20409666">
            <a:off x="2640310" y="4053848"/>
            <a:ext cx="807563" cy="10747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8" t="1" b="85047"/>
          <a:stretch/>
        </p:blipFill>
        <p:spPr>
          <a:xfrm>
            <a:off x="2649452" y="1396008"/>
            <a:ext cx="917833" cy="8557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8" t="1" b="85047"/>
          <a:stretch/>
        </p:blipFill>
        <p:spPr>
          <a:xfrm rot="16200000">
            <a:off x="4415092" y="1598484"/>
            <a:ext cx="917833" cy="8557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5409" y="1396008"/>
            <a:ext cx="3248025" cy="5105400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 в </a:t>
            </a:r>
            <a:r>
              <a:rPr lang="ru-RU" dirty="0">
                <a:solidFill>
                  <a:schemeClr val="tx1"/>
                </a:solidFill>
              </a:rPr>
              <a:t>общеобразовательных организациях, </a:t>
            </a:r>
            <a:r>
              <a:rPr lang="ru-RU" b="1" dirty="0">
                <a:solidFill>
                  <a:schemeClr val="tx1"/>
                </a:solidFill>
              </a:rPr>
              <a:t>имеющих </a:t>
            </a:r>
            <a:r>
              <a:rPr lang="ru-RU" b="1" dirty="0" smtClean="0">
                <a:solidFill>
                  <a:schemeClr val="tx1"/>
                </a:solidFill>
              </a:rPr>
              <a:t>интернат,</a:t>
            </a:r>
            <a:r>
              <a:rPr lang="ru-RU" dirty="0" smtClean="0">
                <a:solidFill>
                  <a:schemeClr val="tx1"/>
                </a:solidFill>
              </a:rPr>
              <a:t> детям сотрудников прокуратуры, следственного комитета, судей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в </a:t>
            </a:r>
            <a:r>
              <a:rPr lang="ru-RU" dirty="0">
                <a:solidFill>
                  <a:schemeClr val="tx1"/>
                </a:solidFill>
              </a:rPr>
              <a:t>государственных и муниципальных общеобразовательных организациях детям </a:t>
            </a:r>
            <a:r>
              <a:rPr lang="ru-RU" dirty="0" smtClean="0">
                <a:solidFill>
                  <a:schemeClr val="tx1"/>
                </a:solidFill>
              </a:rPr>
              <a:t>военнослужащих, в том числе участников СВО, </a:t>
            </a:r>
            <a:r>
              <a:rPr lang="ru-RU" b="1" dirty="0" smtClean="0">
                <a:solidFill>
                  <a:schemeClr val="tx1"/>
                </a:solidFill>
              </a:rPr>
              <a:t>по месту жительства их семей</a:t>
            </a:r>
            <a:endParaRPr lang="ru-RU" b="1" dirty="0">
              <a:solidFill>
                <a:schemeClr val="tx1"/>
              </a:solidFill>
              <a:hlinkClick r:id="rId5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8" t="1" b="85047"/>
          <a:stretch/>
        </p:blipFill>
        <p:spPr>
          <a:xfrm rot="5400000">
            <a:off x="6779741" y="5136109"/>
            <a:ext cx="917833" cy="855781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533976" y="1396008"/>
            <a:ext cx="3248025" cy="5105400"/>
          </a:xfrm>
          <a:prstGeom prst="round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- проживающих на </a:t>
            </a:r>
            <a:r>
              <a:rPr lang="ru-RU" dirty="0" err="1" smtClean="0">
                <a:solidFill>
                  <a:schemeClr val="tx1"/>
                </a:solidFill>
              </a:rPr>
              <a:t>микроучастке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образовательного учреждения </a:t>
            </a:r>
            <a:r>
              <a:rPr lang="ru-RU" b="1" dirty="0" smtClean="0">
                <a:solidFill>
                  <a:schemeClr val="tx1"/>
                </a:solidFill>
              </a:rPr>
              <a:t>(первый этап приема заявлений)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обучение </a:t>
            </a:r>
            <a:r>
              <a:rPr lang="ru-RU" b="1" dirty="0" smtClean="0">
                <a:solidFill>
                  <a:schemeClr val="tx1"/>
                </a:solidFill>
              </a:rPr>
              <a:t>старших братьев/сестер </a:t>
            </a:r>
            <a:r>
              <a:rPr lang="ru-RU" dirty="0" smtClean="0">
                <a:solidFill>
                  <a:schemeClr val="tx1"/>
                </a:solidFill>
              </a:rPr>
              <a:t>в образовательном учреждении (</a:t>
            </a:r>
            <a:r>
              <a:rPr lang="ru-RU" dirty="0">
                <a:solidFill>
                  <a:schemeClr val="tx1"/>
                </a:solidFill>
              </a:rPr>
              <a:t>полнородные и </a:t>
            </a:r>
            <a:r>
              <a:rPr lang="ru-RU" dirty="0" err="1" smtClean="0">
                <a:solidFill>
                  <a:schemeClr val="tx1"/>
                </a:solidFill>
              </a:rPr>
              <a:t>неполнородные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том числе усыновленный (удочеренный) или находящийся под опекой или попечительством в семье, включая приемную </a:t>
            </a:r>
            <a:r>
              <a:rPr lang="ru-RU" dirty="0" smtClean="0">
                <a:solidFill>
                  <a:schemeClr val="tx1"/>
                </a:solidFill>
              </a:rPr>
              <a:t>семью)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258" y="685800"/>
            <a:ext cx="3362325" cy="59055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ВНЕОЧЕРЕДНОЕ ПРАВО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8967" y="685800"/>
            <a:ext cx="3362325" cy="590550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ПЕРВООЧЕРЕДНОЕ ПРАВО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19676" y="685800"/>
            <a:ext cx="3362325" cy="5905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ПРЕИМУЩЕСТВЕННОЕ ПРАВО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4" t="84672" r="12112"/>
          <a:stretch/>
        </p:blipFill>
        <p:spPr>
          <a:xfrm>
            <a:off x="4808884" y="5428096"/>
            <a:ext cx="1581965" cy="94010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446118" y="1396008"/>
            <a:ext cx="3248025" cy="51054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921418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в общеобразовательных организациях </a:t>
            </a:r>
            <a:r>
              <a:rPr lang="ru-RU" b="1" dirty="0" smtClean="0">
                <a:solidFill>
                  <a:schemeClr val="tx1"/>
                </a:solidFill>
              </a:rPr>
              <a:t>по месту жительства независимо от формы собственности </a:t>
            </a:r>
            <a:r>
              <a:rPr lang="ru-RU" dirty="0" smtClean="0">
                <a:solidFill>
                  <a:schemeClr val="tx1"/>
                </a:solidFill>
              </a:rPr>
              <a:t>детям сотрудников полиции, некоторых федеральных органов исполнительной власти, военнослужащих</a:t>
            </a:r>
            <a:r>
              <a:rPr lang="ru-RU" dirty="0">
                <a:solidFill>
                  <a:schemeClr val="tx1"/>
                </a:solidFill>
              </a:rPr>
              <a:t>, в том числе участников </a:t>
            </a:r>
            <a:r>
              <a:rPr lang="ru-RU" dirty="0" smtClean="0">
                <a:solidFill>
                  <a:schemeClr val="tx1"/>
                </a:solidFill>
              </a:rPr>
              <a:t>СВО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rgbClr val="9214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97762" y="233082"/>
            <a:ext cx="10794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детей в первый класс проводится в два этапа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24110" y="4049143"/>
            <a:ext cx="52533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Постановление администрации города Кемерово от 10.03.2025 № 700 «</a:t>
            </a:r>
            <a:r>
              <a:rPr lang="ru-RU" dirty="0"/>
              <a:t>О закреплении муниципальных общеобразовательных учреждений города Кемерово за конкретными территориями городского округа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76086" y="3465597"/>
            <a:ext cx="3248025" cy="3139739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с </a:t>
            </a:r>
            <a:r>
              <a:rPr lang="ru-RU" dirty="0">
                <a:solidFill>
                  <a:schemeClr val="tx1"/>
                </a:solidFill>
              </a:rPr>
              <a:t>6 июля до момента заполнения свободных мест, но не позднее 5 </a:t>
            </a:r>
            <a:r>
              <a:rPr lang="ru-RU" dirty="0" smtClean="0">
                <a:solidFill>
                  <a:schemeClr val="tx1"/>
                </a:solidFill>
              </a:rPr>
              <a:t>сентября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для </a:t>
            </a:r>
            <a:r>
              <a:rPr lang="ru-RU" dirty="0">
                <a:solidFill>
                  <a:schemeClr val="tx1"/>
                </a:solidFill>
              </a:rPr>
              <a:t>детей, не проживающих на закреплённой </a:t>
            </a:r>
            <a:r>
              <a:rPr lang="ru-RU" dirty="0" smtClean="0">
                <a:solidFill>
                  <a:schemeClr val="tx1"/>
                </a:solidFill>
              </a:rPr>
              <a:t>территории, на свободные места</a:t>
            </a:r>
            <a:endParaRPr lang="ru-RU" b="1" dirty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3127" y="1942414"/>
            <a:ext cx="3248025" cy="314694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с </a:t>
            </a:r>
            <a:r>
              <a:rPr lang="ru-RU" dirty="0">
                <a:solidFill>
                  <a:schemeClr val="tx1"/>
                </a:solidFill>
              </a:rPr>
              <a:t>29 марта до 30 июня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>
                <a:solidFill>
                  <a:schemeClr val="tx1"/>
                </a:solidFill>
              </a:rPr>
              <a:t>детей, имеющих первоочередное или преимущественное право зачисления в </a:t>
            </a:r>
            <a:r>
              <a:rPr lang="ru-RU" dirty="0" smtClean="0">
                <a:solidFill>
                  <a:schemeClr val="tx1"/>
                </a:solidFill>
              </a:rPr>
              <a:t>школы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>
                <a:solidFill>
                  <a:schemeClr val="tx1"/>
                </a:solidFill>
              </a:rPr>
              <a:t>детей, которые живут на закреплённой территории</a:t>
            </a:r>
            <a:endParaRPr lang="ru-RU" b="1" dirty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3127" y="1054083"/>
            <a:ext cx="3362325" cy="59055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ПЕРВЫЙ ЭТАП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76086" y="2448903"/>
            <a:ext cx="3362325" cy="590550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ВТОРОЙ ЭТАП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88" y="5089358"/>
            <a:ext cx="2031557" cy="18012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409" y="1419805"/>
            <a:ext cx="2629338" cy="26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99" b="70758"/>
          <a:stretch/>
        </p:blipFill>
        <p:spPr>
          <a:xfrm>
            <a:off x="8567084" y="4258259"/>
            <a:ext cx="3373031" cy="22764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52734" y="626270"/>
            <a:ext cx="9775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подачи заявлений</a:t>
            </a:r>
            <a:endParaRPr lang="ru-RU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9125" y="1666875"/>
            <a:ext cx="2514600" cy="230505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портал «</a:t>
            </a:r>
            <a:r>
              <a:rPr lang="ru-RU" sz="3200" dirty="0" err="1">
                <a:solidFill>
                  <a:schemeClr val="tx1"/>
                </a:solidFill>
              </a:rPr>
              <a:t>Госуслуги</a:t>
            </a:r>
            <a:r>
              <a:rPr lang="ru-RU" sz="320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05175" y="3663785"/>
            <a:ext cx="2514600" cy="230505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личном кабинете граждан Кемеровской области-Кузбасса cabinet.ruobr.ru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77000" y="3663785"/>
            <a:ext cx="2514600" cy="230505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по почте заказным письмом с уведомлением о вручении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63050" y="1666875"/>
            <a:ext cx="2514600" cy="230505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лично в школе</a:t>
            </a:r>
          </a:p>
        </p:txBody>
      </p:sp>
      <p:sp>
        <p:nvSpPr>
          <p:cNvPr id="11" name="Стрелка вниз 10"/>
          <p:cNvSpPr/>
          <p:nvPr/>
        </p:nvSpPr>
        <p:spPr>
          <a:xfrm rot="18750727">
            <a:off x="8150827" y="1431043"/>
            <a:ext cx="832514" cy="85379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975600">
            <a:off x="3404652" y="1402717"/>
            <a:ext cx="832514" cy="89014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176353">
            <a:off x="4637853" y="1608329"/>
            <a:ext cx="832514" cy="177831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614530">
            <a:off x="7116794" y="1612446"/>
            <a:ext cx="832514" cy="168161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74382" r="74396" b="576"/>
          <a:stretch/>
        </p:blipFill>
        <p:spPr>
          <a:xfrm rot="2317314">
            <a:off x="318560" y="4521034"/>
            <a:ext cx="2133600" cy="14478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4" t="17051" b="57578"/>
          <a:stretch/>
        </p:blipFill>
        <p:spPr>
          <a:xfrm rot="13408167">
            <a:off x="2012362" y="5276975"/>
            <a:ext cx="1228725" cy="14668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12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4" t="84672" r="12112"/>
          <a:stretch/>
        </p:blipFill>
        <p:spPr>
          <a:xfrm>
            <a:off x="3169679" y="5760378"/>
            <a:ext cx="1581965" cy="940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24" t="17051" b="57578"/>
          <a:stretch/>
        </p:blipFill>
        <p:spPr>
          <a:xfrm rot="7927629">
            <a:off x="7524" y="-451159"/>
            <a:ext cx="1554754" cy="18560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3" t="49904" r="16707" b="37480"/>
          <a:stretch/>
        </p:blipFill>
        <p:spPr>
          <a:xfrm rot="16200000">
            <a:off x="10459269" y="5744949"/>
            <a:ext cx="1113943" cy="11121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12062" y="-6309"/>
            <a:ext cx="9775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Необходимые документы для граждан РФ</a:t>
            </a:r>
            <a:endParaRPr lang="ru-RU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350" y="1675924"/>
            <a:ext cx="4991100" cy="5024555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- паспорт родителя (законного представителя);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свидетельство о рождении ребенка (или иной документ, подтверждающий родство);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- документ, подтверждающий регистрацию ребенка по месту жительства или по месту пребывания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если ребенок проживает на закрепленной территории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5573" y="1675924"/>
            <a:ext cx="4991100" cy="507706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- копию свидетельства о рождении братьев или сестер, которые посещают данную школу;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копию документа, подтверждающего установление опеки/попечительства;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копии документов, подтверждающих право на внеочередное или первоочередное зачисление (справку с места работы </a:t>
            </a:r>
            <a:r>
              <a:rPr lang="ru-RU" dirty="0" smtClean="0">
                <a:solidFill>
                  <a:schemeClr val="tx1"/>
                </a:solidFill>
              </a:rPr>
              <a:t>родителей или школы);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копию заключения ПМПК — психолого-медико-педагогической комиссии;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согласие родителей на прохождение обучения по адаптированной программе;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разрешение комиссии о приёме в первый класс ребёнка возраста до </a:t>
            </a:r>
            <a:r>
              <a:rPr lang="ru-RU" dirty="0" smtClean="0">
                <a:solidFill>
                  <a:schemeClr val="tx1"/>
                </a:solidFill>
              </a:rPr>
              <a:t>6,5 </a:t>
            </a:r>
            <a:r>
              <a:rPr lang="ru-RU" dirty="0">
                <a:solidFill>
                  <a:schemeClr val="tx1"/>
                </a:solidFill>
              </a:rPr>
              <a:t>лет или более 8 лет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8704" y="924253"/>
            <a:ext cx="4842392" cy="5905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ОБЯЗАТЕЛЬНЫЕ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29927" y="944435"/>
            <a:ext cx="4842392" cy="59055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ДОПОЛНИТЕЛЬНЫЕ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28109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25706" y="313475"/>
            <a:ext cx="5763575" cy="1378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2"/>
                </a:solidFill>
              </a:rPr>
              <a:t>Иностранные граждане принимаются на обучение </a:t>
            </a:r>
            <a:r>
              <a:rPr lang="ru-RU" sz="1800" dirty="0" smtClean="0">
                <a:solidFill>
                  <a:schemeClr val="accent2"/>
                </a:solidFill>
              </a:rPr>
              <a:t>по </a:t>
            </a:r>
            <a:r>
              <a:rPr lang="ru-RU" sz="1800" dirty="0">
                <a:solidFill>
                  <a:schemeClr val="accent2"/>
                </a:solidFill>
              </a:rPr>
              <a:t>основным </a:t>
            </a:r>
            <a:r>
              <a:rPr lang="ru-RU" sz="1800" dirty="0" smtClean="0">
                <a:solidFill>
                  <a:schemeClr val="accent2"/>
                </a:solidFill>
              </a:rPr>
              <a:t>общеобразовательным программам при </a:t>
            </a:r>
            <a:r>
              <a:rPr lang="ru-RU" sz="1800" b="1" u="sng" dirty="0">
                <a:solidFill>
                  <a:schemeClr val="accent2"/>
                </a:solidFill>
              </a:rPr>
              <a:t>условии предъявления документа</a:t>
            </a:r>
            <a:r>
              <a:rPr lang="ru-RU" sz="1800" b="1" u="sng" dirty="0" smtClean="0">
                <a:solidFill>
                  <a:schemeClr val="accent2"/>
                </a:solidFill>
              </a:rPr>
              <a:t>, подтверждающего </a:t>
            </a:r>
            <a:r>
              <a:rPr lang="ru-RU" sz="1800" b="1" u="sng" dirty="0">
                <a:solidFill>
                  <a:schemeClr val="accent2"/>
                </a:solidFill>
              </a:rPr>
              <a:t>законность их </a:t>
            </a:r>
            <a:r>
              <a:rPr lang="ru-RU" sz="1800" b="1" u="sng" dirty="0" smtClean="0">
                <a:solidFill>
                  <a:schemeClr val="accent2"/>
                </a:solidFill>
              </a:rPr>
              <a:t>нахождения </a:t>
            </a:r>
            <a:r>
              <a:rPr lang="ru-RU" sz="1800" b="1" u="sng" dirty="0">
                <a:solidFill>
                  <a:schemeClr val="accent2"/>
                </a:solidFill>
              </a:rPr>
              <a:t>на </a:t>
            </a:r>
            <a:r>
              <a:rPr lang="ru-RU" sz="1800" b="1" u="sng" dirty="0" smtClean="0">
                <a:solidFill>
                  <a:schemeClr val="accent2"/>
                </a:solidFill>
              </a:rPr>
              <a:t>территории </a:t>
            </a:r>
            <a:r>
              <a:rPr lang="ru-RU" sz="1800" b="1" u="sng" dirty="0">
                <a:solidFill>
                  <a:schemeClr val="accent2"/>
                </a:solidFill>
              </a:rPr>
              <a:t>Российской Федерации </a:t>
            </a:r>
            <a:endParaRPr lang="ru-RU" sz="1800" b="1" u="sng" dirty="0" smtClean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b="85518"/>
          <a:stretch/>
        </p:blipFill>
        <p:spPr>
          <a:xfrm rot="16200000">
            <a:off x="-2740980" y="2740979"/>
            <a:ext cx="6879722" cy="13977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20" t="4436" r="57646" b="9016"/>
          <a:stretch/>
        </p:blipFill>
        <p:spPr>
          <a:xfrm>
            <a:off x="1397763" y="663388"/>
            <a:ext cx="4016188" cy="4912659"/>
          </a:xfrm>
          <a:prstGeom prst="rect">
            <a:avLst/>
          </a:prstGeom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5985579" y="1887981"/>
            <a:ext cx="5763575" cy="2871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2"/>
                </a:solidFill>
              </a:rPr>
              <a:t>Обязательное тестирование на знание русского языка для детей иностранцев при их приеме в российские школы.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2"/>
                </a:solidFill>
              </a:rPr>
              <a:t>Порядок проведения указанного тестирования устанавливает </a:t>
            </a:r>
            <a:r>
              <a:rPr lang="ru-RU" sz="1800" dirty="0" err="1">
                <a:solidFill>
                  <a:schemeClr val="accent2"/>
                </a:solidFill>
              </a:rPr>
              <a:t>Минпросвещения</a:t>
            </a:r>
            <a:r>
              <a:rPr lang="ru-RU" sz="1800" dirty="0">
                <a:solidFill>
                  <a:schemeClr val="accent2"/>
                </a:solidFill>
              </a:rPr>
              <a:t> РФ.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2"/>
                </a:solidFill>
              </a:rPr>
              <a:t>Методическое обеспечение будет осуществляться </a:t>
            </a:r>
            <a:r>
              <a:rPr lang="ru-RU" sz="1800" dirty="0" err="1">
                <a:solidFill>
                  <a:schemeClr val="accent2"/>
                </a:solidFill>
              </a:rPr>
              <a:t>Рособрнадзором</a:t>
            </a:r>
            <a:r>
              <a:rPr lang="ru-RU" sz="1800" dirty="0">
                <a:solidFill>
                  <a:schemeClr val="accent2"/>
                </a:solidFill>
              </a:rPr>
              <a:t>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2"/>
                </a:solidFill>
              </a:rPr>
              <a:t>Лица, не подтвердившие в ходе тестирования уровень владения русским языком, </a:t>
            </a:r>
            <a:r>
              <a:rPr lang="ru-RU" sz="1800" b="1" u="sng" dirty="0">
                <a:solidFill>
                  <a:schemeClr val="accent2"/>
                </a:solidFill>
              </a:rPr>
              <a:t>не будут допущены до освоения образовательных программ начального, основного  и среднего общего образования.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4212" y="5798387"/>
            <a:ext cx="499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Данный закон вступает в силу с 1 апреля 2025 </a:t>
            </a:r>
            <a:r>
              <a:rPr lang="ru-RU" b="1" dirty="0" smtClean="0"/>
              <a:t>г.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85579" y="485966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accent2"/>
                </a:solidFill>
              </a:rPr>
              <a:t>*Иностранному </a:t>
            </a:r>
            <a:r>
              <a:rPr lang="ru-RU" sz="1600" i="1" dirty="0">
                <a:solidFill>
                  <a:schemeClr val="accent2"/>
                </a:solidFill>
              </a:rPr>
              <a:t>гражданину, не прошедшему тестирование, </a:t>
            </a:r>
            <a:r>
              <a:rPr lang="ru-RU" sz="1600" i="1" dirty="0" smtClean="0">
                <a:solidFill>
                  <a:schemeClr val="accent2"/>
                </a:solidFill>
              </a:rPr>
              <a:t>в </a:t>
            </a:r>
            <a:r>
              <a:rPr lang="ru-RU" sz="1600" i="1" dirty="0">
                <a:solidFill>
                  <a:schemeClr val="accent2"/>
                </a:solidFill>
              </a:rPr>
              <a:t>течение 3-х рабочих дней тестирующей организацией рекомендуется </a:t>
            </a:r>
            <a:r>
              <a:rPr lang="ru-RU" sz="1600" b="1" i="1" u="sng" dirty="0" smtClean="0">
                <a:solidFill>
                  <a:schemeClr val="accent2"/>
                </a:solidFill>
              </a:rPr>
              <a:t>обучение </a:t>
            </a:r>
            <a:r>
              <a:rPr lang="ru-RU" sz="1600" b="1" i="1" u="sng" dirty="0">
                <a:solidFill>
                  <a:schemeClr val="accent2"/>
                </a:solidFill>
              </a:rPr>
              <a:t>по  дополнительным общеразвивающим  программам </a:t>
            </a:r>
            <a:r>
              <a:rPr lang="ru-RU" sz="1600" b="1" i="1" u="sng" dirty="0" smtClean="0">
                <a:solidFill>
                  <a:schemeClr val="accent2"/>
                </a:solidFill>
              </a:rPr>
              <a:t>в </a:t>
            </a:r>
            <a:r>
              <a:rPr lang="ru-RU" sz="1600" b="1" i="1" u="sng" dirty="0">
                <a:solidFill>
                  <a:schemeClr val="accent2"/>
                </a:solidFill>
              </a:rPr>
              <a:t>сфере обучения русскому языку </a:t>
            </a:r>
            <a:r>
              <a:rPr lang="ru-RU" sz="1600" b="1" i="1" u="sng" dirty="0" smtClean="0">
                <a:solidFill>
                  <a:schemeClr val="accent2"/>
                </a:solidFill>
              </a:rPr>
              <a:t>в </a:t>
            </a:r>
            <a:r>
              <a:rPr lang="ru-RU" sz="1600" b="1" i="1" u="sng" dirty="0">
                <a:solidFill>
                  <a:schemeClr val="accent2"/>
                </a:solidFill>
              </a:rPr>
              <a:t>организациях</a:t>
            </a:r>
            <a:r>
              <a:rPr lang="ru-RU" sz="1600" i="1" dirty="0">
                <a:solidFill>
                  <a:schemeClr val="accent2"/>
                </a:solidFill>
              </a:rPr>
              <a:t>, реализующих соответствующие </a:t>
            </a:r>
            <a:r>
              <a:rPr lang="ru-RU" sz="1600" i="1" dirty="0" smtClean="0">
                <a:solidFill>
                  <a:schemeClr val="accent2"/>
                </a:solidFill>
              </a:rPr>
              <a:t>программы</a:t>
            </a:r>
            <a:r>
              <a:rPr lang="ru-RU" sz="1600" i="1" dirty="0">
                <a:solidFill>
                  <a:schemeClr val="accent2"/>
                </a:solidFill>
              </a:rPr>
              <a:t>, </a:t>
            </a:r>
            <a:r>
              <a:rPr lang="ru-RU" sz="1600" b="1" i="1" u="sng" dirty="0" smtClean="0">
                <a:solidFill>
                  <a:schemeClr val="accent2"/>
                </a:solidFill>
              </a:rPr>
              <a:t>за </a:t>
            </a:r>
            <a:r>
              <a:rPr lang="ru-RU" sz="1600" b="1" i="1" u="sng" dirty="0">
                <a:solidFill>
                  <a:schemeClr val="accent2"/>
                </a:solidFill>
              </a:rPr>
              <a:t>счет средств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9516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4" b="85518"/>
          <a:stretch/>
        </p:blipFill>
        <p:spPr>
          <a:xfrm rot="16200000">
            <a:off x="-2740980" y="2740979"/>
            <a:ext cx="6879722" cy="1397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43502" y="5565305"/>
            <a:ext cx="5048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Изменения, которые планируют внести </a:t>
            </a:r>
          </a:p>
          <a:p>
            <a:pPr algn="ctr"/>
            <a:r>
              <a:rPr lang="ru-RU" b="1" dirty="0" smtClean="0"/>
              <a:t>в приказ </a:t>
            </a:r>
            <a:r>
              <a:rPr lang="ru-RU" b="1" dirty="0" err="1" smtClean="0"/>
              <a:t>Минпросвещения</a:t>
            </a:r>
            <a:r>
              <a:rPr lang="ru-RU" b="1" dirty="0" smtClean="0"/>
              <a:t> от 02.09.2020 № 458 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3954" t="18284" r="5679" b="3696"/>
          <a:stretch/>
        </p:blipFill>
        <p:spPr>
          <a:xfrm>
            <a:off x="4653029" y="304800"/>
            <a:ext cx="4229636" cy="4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691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user1</dc:creator>
  <cp:lastModifiedBy>Obraz48</cp:lastModifiedBy>
  <cp:revision>55</cp:revision>
  <dcterms:created xsi:type="dcterms:W3CDTF">2021-08-10T06:22:42Z</dcterms:created>
  <dcterms:modified xsi:type="dcterms:W3CDTF">2025-03-11T05:10:31Z</dcterms:modified>
</cp:coreProperties>
</file>