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22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79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7885" y="-36118"/>
            <a:ext cx="7886700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9871" y="2092832"/>
            <a:ext cx="7988300" cy="40157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school-90.ucoz.net/index/lokalnye_i_normativnye_akty/0-5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27423" y="1082166"/>
            <a:ext cx="4511675" cy="1685289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indent="-11430" algn="ctr">
              <a:lnSpc>
                <a:spcPct val="101299"/>
              </a:lnSpc>
              <a:spcBef>
                <a:spcPts val="40"/>
              </a:spcBef>
            </a:pPr>
            <a:r>
              <a:rPr dirty="0">
                <a:solidFill>
                  <a:srgbClr val="0D0D0D"/>
                </a:solidFill>
              </a:rPr>
              <a:t>МБОУ</a:t>
            </a:r>
            <a:r>
              <a:rPr spc="-185" dirty="0">
                <a:solidFill>
                  <a:srgbClr val="0D0D0D"/>
                </a:solidFill>
              </a:rPr>
              <a:t> </a:t>
            </a:r>
            <a:r>
              <a:rPr spc="-10" dirty="0">
                <a:solidFill>
                  <a:srgbClr val="0D0D0D"/>
                </a:solidFill>
              </a:rPr>
              <a:t>«Средняя </a:t>
            </a:r>
            <a:r>
              <a:rPr spc="-20" dirty="0">
                <a:solidFill>
                  <a:srgbClr val="0D0D0D"/>
                </a:solidFill>
              </a:rPr>
              <a:t>общеобразовательная </a:t>
            </a:r>
            <a:r>
              <a:rPr dirty="0">
                <a:solidFill>
                  <a:srgbClr val="0D0D0D"/>
                </a:solidFill>
              </a:rPr>
              <a:t>школа</a:t>
            </a:r>
            <a:r>
              <a:rPr spc="-80" dirty="0">
                <a:solidFill>
                  <a:srgbClr val="0D0D0D"/>
                </a:solidFill>
              </a:rPr>
              <a:t> </a:t>
            </a:r>
            <a:r>
              <a:rPr dirty="0">
                <a:solidFill>
                  <a:srgbClr val="0D0D0D"/>
                </a:solidFill>
              </a:rPr>
              <a:t>№</a:t>
            </a:r>
            <a:r>
              <a:rPr spc="-320" dirty="0">
                <a:solidFill>
                  <a:srgbClr val="0D0D0D"/>
                </a:solidFill>
              </a:rPr>
              <a:t> </a:t>
            </a:r>
            <a:r>
              <a:rPr spc="-25" dirty="0">
                <a:solidFill>
                  <a:srgbClr val="0D0D0D"/>
                </a:solidFill>
              </a:rPr>
              <a:t>90»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36522" y="4171058"/>
            <a:ext cx="5916295" cy="1344930"/>
          </a:xfrm>
          <a:prstGeom prst="rect">
            <a:avLst/>
          </a:prstGeom>
        </p:spPr>
        <p:txBody>
          <a:bodyPr vert="horz" wrap="square" lIns="0" tIns="12318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69"/>
              </a:spcBef>
            </a:pPr>
            <a:r>
              <a:rPr sz="3600" b="1" dirty="0">
                <a:solidFill>
                  <a:srgbClr val="0D0D0D"/>
                </a:solidFill>
                <a:latin typeface="Calibri"/>
                <a:cs typeface="Calibri"/>
              </a:rPr>
              <a:t>Организация</a:t>
            </a:r>
            <a:r>
              <a:rPr sz="3600" b="1" spc="-8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D0D0D"/>
                </a:solidFill>
                <a:latin typeface="Calibri"/>
                <a:cs typeface="Calibri"/>
              </a:rPr>
              <a:t>записи</a:t>
            </a:r>
            <a:r>
              <a:rPr sz="3600" b="1" spc="-4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D0D0D"/>
                </a:solidFill>
                <a:latin typeface="Calibri"/>
                <a:cs typeface="Calibri"/>
              </a:rPr>
              <a:t>в</a:t>
            </a:r>
            <a:r>
              <a:rPr sz="3600" b="1" spc="-6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D0D0D"/>
                </a:solidFill>
                <a:latin typeface="Calibri"/>
                <a:cs typeface="Calibri"/>
              </a:rPr>
              <a:t>1</a:t>
            </a:r>
            <a:r>
              <a:rPr sz="3600" b="1" spc="-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3600" b="1" spc="-10" dirty="0">
                <a:solidFill>
                  <a:srgbClr val="0D0D0D"/>
                </a:solidFill>
                <a:latin typeface="Calibri"/>
                <a:cs typeface="Calibri"/>
              </a:rPr>
              <a:t>класс</a:t>
            </a:r>
            <a:endParaRPr sz="3600" dirty="0">
              <a:latin typeface="Calibri"/>
              <a:cs typeface="Calibri"/>
            </a:endParaRPr>
          </a:p>
          <a:p>
            <a:pPr marL="27305" algn="ctr">
              <a:lnSpc>
                <a:spcPct val="100000"/>
              </a:lnSpc>
              <a:spcBef>
                <a:spcPts val="880"/>
              </a:spcBef>
            </a:pPr>
            <a:r>
              <a:rPr sz="3600" b="1" dirty="0" err="1">
                <a:solidFill>
                  <a:srgbClr val="0D0D0D"/>
                </a:solidFill>
                <a:latin typeface="Calibri"/>
                <a:cs typeface="Calibri"/>
              </a:rPr>
              <a:t>на</a:t>
            </a:r>
            <a:r>
              <a:rPr sz="3600" b="1" spc="-1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D0D0D"/>
                </a:solidFill>
                <a:latin typeface="Calibri"/>
                <a:cs typeface="Calibri"/>
              </a:rPr>
              <a:t>202</a:t>
            </a:r>
            <a:r>
              <a:rPr lang="ru-RU" sz="3600" b="1" dirty="0">
                <a:solidFill>
                  <a:srgbClr val="0D0D0D"/>
                </a:solidFill>
                <a:latin typeface="Calibri"/>
                <a:cs typeface="Calibri"/>
              </a:rPr>
              <a:t>5</a:t>
            </a:r>
            <a:r>
              <a:rPr sz="3600" b="1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D0D0D"/>
                </a:solidFill>
                <a:latin typeface="Calibri"/>
                <a:cs typeface="Calibri"/>
              </a:rPr>
              <a:t>-</a:t>
            </a:r>
            <a:r>
              <a:rPr sz="3600" b="1" spc="-3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D0D0D"/>
                </a:solidFill>
                <a:latin typeface="Calibri"/>
                <a:cs typeface="Calibri"/>
              </a:rPr>
              <a:t>202</a:t>
            </a:r>
            <a:r>
              <a:rPr lang="ru-RU" sz="3600" b="1" dirty="0">
                <a:solidFill>
                  <a:srgbClr val="0D0D0D"/>
                </a:solidFill>
                <a:latin typeface="Calibri"/>
                <a:cs typeface="Calibri"/>
              </a:rPr>
              <a:t>6</a:t>
            </a:r>
            <a:r>
              <a:rPr sz="3600" b="1" spc="1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3600" b="1" dirty="0">
                <a:solidFill>
                  <a:srgbClr val="0D0D0D"/>
                </a:solidFill>
                <a:latin typeface="Calibri"/>
                <a:cs typeface="Calibri"/>
              </a:rPr>
              <a:t>учебный</a:t>
            </a:r>
            <a:r>
              <a:rPr sz="3600" b="1" spc="-5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3600" b="1" spc="-25" dirty="0">
                <a:solidFill>
                  <a:srgbClr val="0D0D0D"/>
                </a:solidFill>
                <a:latin typeface="Calibri"/>
                <a:cs typeface="Calibri"/>
              </a:rPr>
              <a:t>год</a:t>
            </a:r>
            <a:endParaRPr sz="3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0278" y="163829"/>
            <a:ext cx="8231505" cy="113982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423670" marR="5080" indent="-1411605">
              <a:lnSpc>
                <a:spcPts val="4450"/>
              </a:lnSpc>
              <a:spcBef>
                <a:spcPts val="70"/>
              </a:spcBef>
            </a:pPr>
            <a:r>
              <a:rPr dirty="0"/>
              <a:t>Предоставление</a:t>
            </a:r>
            <a:r>
              <a:rPr spc="-150" dirty="0"/>
              <a:t> </a:t>
            </a:r>
            <a:r>
              <a:rPr spc="-10" dirty="0"/>
              <a:t>оригиналов</a:t>
            </a:r>
            <a:r>
              <a:rPr spc="-165" dirty="0"/>
              <a:t> </a:t>
            </a:r>
            <a:r>
              <a:rPr spc="-10" dirty="0"/>
              <a:t>документов </a:t>
            </a:r>
            <a:r>
              <a:rPr dirty="0"/>
              <a:t>в</a:t>
            </a:r>
            <a:r>
              <a:rPr spc="-114" dirty="0"/>
              <a:t> </a:t>
            </a:r>
            <a:r>
              <a:rPr dirty="0"/>
              <a:t>образовательное</a:t>
            </a:r>
            <a:r>
              <a:rPr spc="-155" dirty="0"/>
              <a:t> </a:t>
            </a:r>
            <a:r>
              <a:rPr spc="-10" dirty="0"/>
              <a:t>учреждение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626189"/>
            <a:ext cx="7905750" cy="2769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5"/>
              </a:spcBef>
              <a:tabLst>
                <a:tab pos="1031875" algn="l"/>
                <a:tab pos="1577975" algn="l"/>
                <a:tab pos="1949450" algn="l"/>
                <a:tab pos="2806700" algn="l"/>
                <a:tab pos="3437254" algn="l"/>
                <a:tab pos="3964940" algn="l"/>
                <a:tab pos="5685790" algn="l"/>
                <a:tab pos="5970270" algn="l"/>
                <a:tab pos="7552690" algn="l"/>
              </a:tabLst>
            </a:pPr>
            <a:r>
              <a:rPr sz="2400" spc="-10" dirty="0">
                <a:latin typeface="Calibri"/>
                <a:cs typeface="Calibri"/>
              </a:rPr>
              <a:t>После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10" dirty="0">
                <a:latin typeface="Calibri"/>
                <a:cs typeface="Calibri"/>
              </a:rPr>
              <a:t>заполнения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10" dirty="0">
                <a:latin typeface="Calibri"/>
                <a:cs typeface="Calibri"/>
              </a:rPr>
              <a:t>формы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10" dirty="0">
                <a:latin typeface="Calibri"/>
                <a:cs typeface="Calibri"/>
              </a:rPr>
              <a:t>электронного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10" dirty="0">
                <a:latin typeface="Calibri"/>
                <a:cs typeface="Calibri"/>
              </a:rPr>
              <a:t>заявления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50" dirty="0">
                <a:latin typeface="Calibri"/>
                <a:cs typeface="Calibri"/>
              </a:rPr>
              <a:t>и </a:t>
            </a:r>
            <a:r>
              <a:rPr sz="2400" spc="-10" dirty="0">
                <a:latin typeface="Calibri"/>
                <a:cs typeface="Calibri"/>
              </a:rPr>
              <a:t>его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отправки,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10" dirty="0">
                <a:latin typeface="Calibri"/>
                <a:cs typeface="Calibri"/>
              </a:rPr>
              <a:t>заявитель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b="1" spc="-10" dirty="0">
                <a:solidFill>
                  <a:srgbClr val="FF0000"/>
                </a:solidFill>
                <a:latin typeface="Calibri"/>
                <a:cs typeface="Calibri"/>
              </a:rPr>
              <a:t>ОБЯЗАТЕЛЬНО</a:t>
            </a: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	</a:t>
            </a:r>
            <a:r>
              <a:rPr sz="2400" spc="-10" dirty="0">
                <a:latin typeface="Calibri"/>
                <a:cs typeface="Calibri"/>
              </a:rPr>
              <a:t>предоставляет </a:t>
            </a:r>
            <a:r>
              <a:rPr sz="2400" b="1" spc="-10" dirty="0">
                <a:latin typeface="Calibri"/>
                <a:cs typeface="Calibri"/>
              </a:rPr>
              <a:t>оригиналы</a:t>
            </a:r>
            <a:r>
              <a:rPr sz="2400" b="1" dirty="0">
                <a:latin typeface="Calibri"/>
                <a:cs typeface="Calibri"/>
              </a:rPr>
              <a:t>	документов</a:t>
            </a:r>
            <a:r>
              <a:rPr sz="2400" b="1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>
                <a:latin typeface="Calibri"/>
                <a:cs typeface="Calibri"/>
              </a:rPr>
              <a:t>школу</a:t>
            </a:r>
            <a:r>
              <a:rPr sz="2400" spc="-20">
                <a:latin typeface="Calibri"/>
                <a:cs typeface="Calibri"/>
              </a:rPr>
              <a:t> </a:t>
            </a:r>
            <a:r>
              <a:rPr lang="ru-RU" sz="2400" spc="-20" dirty="0">
                <a:latin typeface="Calibri"/>
                <a:cs typeface="Calibri"/>
              </a:rPr>
              <a:t>ежедневно с</a:t>
            </a:r>
            <a:endParaRPr sz="2400">
              <a:latin typeface="Calibri"/>
              <a:cs typeface="Calibri"/>
            </a:endParaRPr>
          </a:p>
          <a:p>
            <a:pPr marL="12700" marR="426720">
              <a:lnSpc>
                <a:spcPct val="150000"/>
              </a:lnSpc>
            </a:pPr>
            <a:r>
              <a:rPr sz="2400" b="1">
                <a:latin typeface="Calibri"/>
                <a:cs typeface="Calibri"/>
              </a:rPr>
              <a:t>1</a:t>
            </a:r>
            <a:r>
              <a:rPr lang="ru-RU" sz="2400" b="1" dirty="0">
                <a:latin typeface="Calibri"/>
                <a:cs typeface="Calibri"/>
              </a:rPr>
              <a:t>0</a:t>
            </a:r>
            <a:r>
              <a:rPr sz="2400" b="1">
                <a:latin typeface="Calibri"/>
                <a:cs typeface="Calibri"/>
              </a:rPr>
              <a:t>.00</a:t>
            </a:r>
            <a:r>
              <a:rPr sz="2400" b="1" spc="25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до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17.00</a:t>
            </a:r>
            <a:r>
              <a:rPr sz="2400" dirty="0">
                <a:latin typeface="Calibri"/>
                <a:cs typeface="Calibri"/>
              </a:rPr>
              <a:t>,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не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>
                <a:latin typeface="Calibri"/>
                <a:cs typeface="Calibri"/>
              </a:rPr>
              <a:t>раннее </a:t>
            </a:r>
            <a:r>
              <a:rPr lang="ru-RU" sz="2400" b="1" dirty="0">
                <a:latin typeface="Calibri"/>
                <a:cs typeface="Calibri"/>
              </a:rPr>
              <a:t>3</a:t>
            </a:r>
            <a:r>
              <a:rPr sz="2400" b="1" spc="-75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рабочих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дней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с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даты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подачи заявления.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0446" y="-46228"/>
            <a:ext cx="8231505" cy="113982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957580" marR="5080" indent="-945515">
              <a:lnSpc>
                <a:spcPts val="4450"/>
              </a:lnSpc>
              <a:spcBef>
                <a:spcPts val="70"/>
              </a:spcBef>
            </a:pPr>
            <a:r>
              <a:rPr dirty="0"/>
              <a:t>Предоставление</a:t>
            </a:r>
            <a:r>
              <a:rPr spc="-150" dirty="0"/>
              <a:t> </a:t>
            </a:r>
            <a:r>
              <a:rPr spc="-10" dirty="0"/>
              <a:t>оригиналов</a:t>
            </a:r>
            <a:r>
              <a:rPr spc="-165" dirty="0"/>
              <a:t> </a:t>
            </a:r>
            <a:r>
              <a:rPr spc="-10" dirty="0"/>
              <a:t>документов </a:t>
            </a:r>
            <a:r>
              <a:rPr dirty="0"/>
              <a:t>в</a:t>
            </a:r>
            <a:r>
              <a:rPr spc="-114" dirty="0"/>
              <a:t> </a:t>
            </a:r>
            <a:r>
              <a:rPr dirty="0"/>
              <a:t>образовательное</a:t>
            </a:r>
            <a:r>
              <a:rPr spc="-155" dirty="0"/>
              <a:t> </a:t>
            </a:r>
            <a:r>
              <a:rPr spc="-10" dirty="0"/>
              <a:t>учреждение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0134" y="1008549"/>
            <a:ext cx="8798560" cy="575627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2400" b="1" spc="-20" dirty="0">
                <a:latin typeface="Calibri"/>
                <a:cs typeface="Calibri"/>
              </a:rPr>
              <a:t>Предоставляемые</a:t>
            </a:r>
            <a:r>
              <a:rPr sz="2400" b="1" spc="-65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документы:-</a:t>
            </a:r>
            <a:r>
              <a:rPr sz="2400" b="1" spc="-20" dirty="0">
                <a:latin typeface="Calibri"/>
                <a:cs typeface="Calibri"/>
              </a:rPr>
              <a:t>--</a:t>
            </a:r>
            <a:r>
              <a:rPr sz="2400" b="1" dirty="0">
                <a:latin typeface="Calibri"/>
                <a:cs typeface="Calibri"/>
              </a:rPr>
              <a:t>СНИЛС</a:t>
            </a:r>
            <a:r>
              <a:rPr sz="2400" b="1" spc="6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ребенка</a:t>
            </a:r>
            <a:r>
              <a:rPr sz="2400" b="1" spc="2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ОБЯЗАТЕЛЕН</a:t>
            </a:r>
            <a:endParaRPr sz="2400">
              <a:latin typeface="Calibri"/>
              <a:cs typeface="Calibri"/>
            </a:endParaRPr>
          </a:p>
          <a:p>
            <a:pPr marL="358140" marR="82550" indent="-346075">
              <a:lnSpc>
                <a:spcPts val="2380"/>
              </a:lnSpc>
              <a:spcBef>
                <a:spcPts val="740"/>
              </a:spcBef>
              <a:buFont typeface="Segoe UI Symbol"/>
              <a:buChar char="➢"/>
              <a:tabLst>
                <a:tab pos="358140" algn="l"/>
              </a:tabLst>
            </a:pPr>
            <a:r>
              <a:rPr sz="2000" dirty="0">
                <a:latin typeface="Calibri"/>
                <a:cs typeface="Calibri"/>
              </a:rPr>
              <a:t>заявление</a:t>
            </a:r>
            <a:r>
              <a:rPr sz="2000" spc="43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о</a:t>
            </a:r>
            <a:r>
              <a:rPr sz="2000" spc="3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приеме</a:t>
            </a:r>
            <a:r>
              <a:rPr sz="2000" spc="3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на</a:t>
            </a:r>
            <a:r>
              <a:rPr sz="2000" spc="40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обучение</a:t>
            </a:r>
            <a:r>
              <a:rPr sz="2000" spc="3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от</a:t>
            </a:r>
            <a:r>
              <a:rPr sz="2000" spc="3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родителя</a:t>
            </a:r>
            <a:r>
              <a:rPr sz="2000" spc="3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(законного</a:t>
            </a:r>
            <a:r>
              <a:rPr sz="2000" spc="39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представителя) </a:t>
            </a:r>
            <a:r>
              <a:rPr sz="2000" dirty="0">
                <a:latin typeface="Calibri"/>
                <a:cs typeface="Calibri"/>
              </a:rPr>
              <a:t>ребёнка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или</a:t>
            </a:r>
            <a:r>
              <a:rPr sz="2000" spc="-1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поступающего;</a:t>
            </a:r>
            <a:endParaRPr sz="2000">
              <a:latin typeface="Calibri"/>
              <a:cs typeface="Calibri"/>
            </a:endParaRPr>
          </a:p>
          <a:p>
            <a:pPr marL="358140" indent="-345440">
              <a:lnSpc>
                <a:spcPts val="2395"/>
              </a:lnSpc>
              <a:spcBef>
                <a:spcPts val="434"/>
              </a:spcBef>
              <a:buFont typeface="Segoe UI Symbol"/>
              <a:buChar char="➢"/>
              <a:tabLst>
                <a:tab pos="358140" algn="l"/>
                <a:tab pos="1315720" algn="l"/>
                <a:tab pos="2799080" algn="l"/>
                <a:tab pos="5005705" algn="l"/>
                <a:tab pos="6243320" algn="l"/>
                <a:tab pos="7517765" algn="l"/>
              </a:tabLst>
            </a:pPr>
            <a:r>
              <a:rPr sz="2000" spc="-10" dirty="0">
                <a:latin typeface="Calibri"/>
                <a:cs typeface="Calibri"/>
              </a:rPr>
              <a:t>копию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документа,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удостоверяющего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личность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родителя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(законного</a:t>
            </a:r>
            <a:endParaRPr sz="2000">
              <a:latin typeface="Calibri"/>
              <a:cs typeface="Calibri"/>
            </a:endParaRPr>
          </a:p>
          <a:p>
            <a:pPr marL="358140">
              <a:lnSpc>
                <a:spcPts val="2395"/>
              </a:lnSpc>
            </a:pPr>
            <a:r>
              <a:rPr sz="2000" spc="-20" dirty="0">
                <a:latin typeface="Calibri"/>
                <a:cs typeface="Calibri"/>
              </a:rPr>
              <a:t>представителя)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ребенка;</a:t>
            </a:r>
            <a:endParaRPr sz="2000">
              <a:latin typeface="Calibri"/>
              <a:cs typeface="Calibri"/>
            </a:endParaRPr>
          </a:p>
          <a:p>
            <a:pPr marL="358140" marR="94615" indent="-346075">
              <a:lnSpc>
                <a:spcPts val="2390"/>
              </a:lnSpc>
              <a:spcBef>
                <a:spcPts val="605"/>
              </a:spcBef>
              <a:buFont typeface="Segoe UI Symbol"/>
              <a:buChar char="➢"/>
              <a:tabLst>
                <a:tab pos="358140" algn="l"/>
                <a:tab pos="1442085" algn="l"/>
                <a:tab pos="3395979" algn="l"/>
                <a:tab pos="3914140" algn="l"/>
                <a:tab pos="5420360" algn="l"/>
                <a:tab pos="6708775" algn="l"/>
                <a:tab pos="7494905" algn="l"/>
              </a:tabLst>
            </a:pPr>
            <a:r>
              <a:rPr sz="2000" spc="-10" dirty="0">
                <a:latin typeface="Calibri"/>
                <a:cs typeface="Calibri"/>
              </a:rPr>
              <a:t>копию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свидетельства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50" dirty="0">
                <a:latin typeface="Calibri"/>
                <a:cs typeface="Calibri"/>
              </a:rPr>
              <a:t>о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рождении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ребенка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или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30" dirty="0">
                <a:latin typeface="Calibri"/>
                <a:cs typeface="Calibri"/>
              </a:rPr>
              <a:t>документа, </a:t>
            </a:r>
            <a:r>
              <a:rPr sz="2000" spc="-25" dirty="0">
                <a:latin typeface="Calibri"/>
                <a:cs typeface="Calibri"/>
              </a:rPr>
              <a:t>подтверждающего</a:t>
            </a:r>
            <a:r>
              <a:rPr sz="2000" spc="-9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родство</a:t>
            </a:r>
            <a:r>
              <a:rPr sz="2000" spc="-10" dirty="0">
                <a:latin typeface="Calibri"/>
                <a:cs typeface="Calibri"/>
              </a:rPr>
              <a:t> заявителя;</a:t>
            </a:r>
            <a:endParaRPr sz="2000">
              <a:latin typeface="Calibri"/>
              <a:cs typeface="Calibri"/>
            </a:endParaRPr>
          </a:p>
          <a:p>
            <a:pPr marL="358140" indent="-345440">
              <a:lnSpc>
                <a:spcPts val="2390"/>
              </a:lnSpc>
              <a:spcBef>
                <a:spcPts val="434"/>
              </a:spcBef>
              <a:buFont typeface="Segoe UI Symbol"/>
              <a:buChar char="➢"/>
              <a:tabLst>
                <a:tab pos="358140" algn="l"/>
                <a:tab pos="1422400" algn="l"/>
                <a:tab pos="3012440" algn="l"/>
                <a:tab pos="5420360" algn="l"/>
                <a:tab pos="7284720" algn="l"/>
                <a:tab pos="8293734" algn="l"/>
              </a:tabLst>
            </a:pPr>
            <a:r>
              <a:rPr sz="2000" spc="-10" dirty="0">
                <a:latin typeface="Calibri"/>
                <a:cs typeface="Calibri"/>
              </a:rPr>
              <a:t>копию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документа,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подтверждающего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установление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опеки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или</a:t>
            </a:r>
            <a:endParaRPr sz="2000">
              <a:latin typeface="Calibri"/>
              <a:cs typeface="Calibri"/>
            </a:endParaRPr>
          </a:p>
          <a:p>
            <a:pPr marL="358140">
              <a:lnSpc>
                <a:spcPts val="2390"/>
              </a:lnSpc>
            </a:pPr>
            <a:r>
              <a:rPr sz="2000" spc="-20" dirty="0">
                <a:latin typeface="Calibri"/>
                <a:cs typeface="Calibri"/>
              </a:rPr>
              <a:t>попечительства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(при</a:t>
            </a:r>
            <a:r>
              <a:rPr sz="2000" spc="-1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необходимости);</a:t>
            </a:r>
            <a:endParaRPr sz="2000">
              <a:latin typeface="Calibri"/>
              <a:cs typeface="Calibri"/>
            </a:endParaRPr>
          </a:p>
          <a:p>
            <a:pPr marL="358140" marR="5080" indent="-346075">
              <a:lnSpc>
                <a:spcPct val="99100"/>
              </a:lnSpc>
              <a:spcBef>
                <a:spcPts val="540"/>
              </a:spcBef>
              <a:buFont typeface="Segoe UI Symbol"/>
              <a:buChar char="➢"/>
              <a:tabLst>
                <a:tab pos="358140" algn="l"/>
                <a:tab pos="882650" algn="l"/>
                <a:tab pos="1545590" algn="l"/>
                <a:tab pos="2394585" algn="l"/>
                <a:tab pos="2667635" algn="l"/>
                <a:tab pos="2975610" algn="l"/>
                <a:tab pos="3885565" algn="l"/>
                <a:tab pos="4278630" algn="l"/>
                <a:tab pos="4498340" algn="l"/>
                <a:tab pos="4916170" algn="l"/>
                <a:tab pos="6394450" algn="l"/>
                <a:tab pos="6612255" algn="l"/>
                <a:tab pos="6725284" algn="l"/>
                <a:tab pos="7578725" algn="l"/>
                <a:tab pos="8098155" algn="l"/>
                <a:tab pos="8444865" algn="l"/>
                <a:tab pos="8534400" algn="l"/>
                <a:tab pos="8659495" algn="l"/>
              </a:tabLst>
            </a:pPr>
            <a:r>
              <a:rPr sz="2000" dirty="0">
                <a:latin typeface="Calibri"/>
                <a:cs typeface="Calibri"/>
              </a:rPr>
              <a:t>копию</a:t>
            </a:r>
            <a:r>
              <a:rPr sz="2000" spc="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документа</a:t>
            </a:r>
            <a:r>
              <a:rPr sz="2000" spc="1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о</a:t>
            </a:r>
            <a:r>
              <a:rPr sz="2000" spc="1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регистрации</a:t>
            </a:r>
            <a:r>
              <a:rPr sz="2000" spc="10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ребенка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по</a:t>
            </a:r>
            <a:r>
              <a:rPr sz="2000" spc="1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месту</a:t>
            </a:r>
            <a:r>
              <a:rPr sz="2000" spc="1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жительства</a:t>
            </a:r>
            <a:r>
              <a:rPr sz="2000" spc="1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или</a:t>
            </a:r>
            <a:r>
              <a:rPr sz="2000" spc="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по</a:t>
            </a:r>
            <a:r>
              <a:rPr sz="2000" spc="9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месту </a:t>
            </a:r>
            <a:r>
              <a:rPr sz="2000" dirty="0">
                <a:latin typeface="Calibri"/>
                <a:cs typeface="Calibri"/>
              </a:rPr>
              <a:t>пребывания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на</a:t>
            </a:r>
            <a:r>
              <a:rPr sz="2000" spc="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закрепленной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территории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или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справку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о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приеме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документов </a:t>
            </a:r>
            <a:r>
              <a:rPr sz="2000" spc="-25" dirty="0">
                <a:latin typeface="Calibri"/>
                <a:cs typeface="Calibri"/>
              </a:rPr>
              <a:t>для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оформления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регистрации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по</a:t>
            </a:r>
            <a:r>
              <a:rPr sz="2000" dirty="0">
                <a:latin typeface="Calibri"/>
                <a:cs typeface="Calibri"/>
              </a:rPr>
              <a:t>	месту</a:t>
            </a:r>
            <a:r>
              <a:rPr sz="2000" spc="45" dirty="0">
                <a:latin typeface="Calibri"/>
                <a:cs typeface="Calibri"/>
              </a:rPr>
              <a:t>  </a:t>
            </a:r>
            <a:r>
              <a:rPr sz="2000" spc="-10" dirty="0">
                <a:latin typeface="Calibri"/>
                <a:cs typeface="Calibri"/>
              </a:rPr>
              <a:t>жительства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(в</a:t>
            </a:r>
            <a:r>
              <a:rPr sz="2000" dirty="0">
                <a:latin typeface="Calibri"/>
                <a:cs typeface="Calibri"/>
              </a:rPr>
              <a:t>		</a:t>
            </a:r>
            <a:r>
              <a:rPr sz="2000" spc="-10" dirty="0">
                <a:latin typeface="Calibri"/>
                <a:cs typeface="Calibri"/>
              </a:rPr>
              <a:t>случае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приема</a:t>
            </a:r>
            <a:r>
              <a:rPr sz="2000" dirty="0">
                <a:latin typeface="Calibri"/>
                <a:cs typeface="Calibri"/>
              </a:rPr>
              <a:t>		</a:t>
            </a:r>
            <a:r>
              <a:rPr sz="2000" spc="-55" dirty="0">
                <a:latin typeface="Calibri"/>
                <a:cs typeface="Calibri"/>
              </a:rPr>
              <a:t>на </a:t>
            </a:r>
            <a:r>
              <a:rPr sz="2000" spc="-10" dirty="0">
                <a:latin typeface="Calibri"/>
                <a:cs typeface="Calibri"/>
              </a:rPr>
              <a:t>обучение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ребенка,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проживающего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на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закрепленной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территории,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или</a:t>
            </a:r>
            <a:r>
              <a:rPr sz="2000" dirty="0">
                <a:latin typeface="Calibri"/>
                <a:cs typeface="Calibri"/>
              </a:rPr>
              <a:t>		</a:t>
            </a:r>
            <a:r>
              <a:rPr sz="2000" spc="-50" dirty="0">
                <a:latin typeface="Calibri"/>
                <a:cs typeface="Calibri"/>
              </a:rPr>
              <a:t>в </a:t>
            </a:r>
            <a:r>
              <a:rPr sz="2000" dirty="0">
                <a:latin typeface="Calibri"/>
                <a:cs typeface="Calibri"/>
              </a:rPr>
              <a:t>случае</a:t>
            </a:r>
            <a:r>
              <a:rPr sz="2000" spc="19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использования</a:t>
            </a:r>
            <a:r>
              <a:rPr sz="2000" dirty="0">
                <a:latin typeface="Calibri"/>
                <a:cs typeface="Calibri"/>
              </a:rPr>
              <a:t>	права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преимущественного</a:t>
            </a:r>
            <a:r>
              <a:rPr sz="2000" spc="1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приема</a:t>
            </a:r>
            <a:r>
              <a:rPr sz="2000" spc="1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на</a:t>
            </a:r>
            <a:r>
              <a:rPr sz="2000" spc="2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обучение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по </a:t>
            </a:r>
            <a:r>
              <a:rPr sz="2000" spc="-20" dirty="0">
                <a:latin typeface="Calibri"/>
                <a:cs typeface="Calibri"/>
              </a:rPr>
              <a:t>образовательным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программам</a:t>
            </a:r>
            <a:r>
              <a:rPr sz="2000" spc="18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начального</a:t>
            </a:r>
            <a:r>
              <a:rPr sz="2000" spc="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общего</a:t>
            </a:r>
            <a:r>
              <a:rPr sz="2000" spc="-1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образования);</a:t>
            </a:r>
            <a:endParaRPr sz="2000">
              <a:latin typeface="Calibri"/>
              <a:cs typeface="Calibri"/>
            </a:endParaRPr>
          </a:p>
          <a:p>
            <a:pPr marL="358140" indent="-345440">
              <a:lnSpc>
                <a:spcPct val="100000"/>
              </a:lnSpc>
              <a:spcBef>
                <a:spcPts val="540"/>
              </a:spcBef>
              <a:buFont typeface="Segoe UI Symbol"/>
              <a:buChar char="➢"/>
              <a:tabLst>
                <a:tab pos="358140" algn="l"/>
                <a:tab pos="1335405" algn="l"/>
                <a:tab pos="2913380" algn="l"/>
                <a:tab pos="6955155" algn="l"/>
                <a:tab pos="8279765" algn="l"/>
              </a:tabLst>
            </a:pPr>
            <a:r>
              <a:rPr sz="2000" spc="-10" dirty="0">
                <a:latin typeface="Calibri"/>
                <a:cs typeface="Calibri"/>
              </a:rPr>
              <a:t>копию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заключения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35" dirty="0">
                <a:latin typeface="Calibri"/>
                <a:cs typeface="Calibri"/>
              </a:rPr>
              <a:t>психолого-</a:t>
            </a:r>
            <a:r>
              <a:rPr sz="2000" spc="-40" dirty="0">
                <a:latin typeface="Calibri"/>
                <a:cs typeface="Calibri"/>
              </a:rPr>
              <a:t>медико-</a:t>
            </a:r>
            <a:r>
              <a:rPr sz="2000" spc="-10" dirty="0">
                <a:latin typeface="Calibri"/>
                <a:cs typeface="Calibri"/>
              </a:rPr>
              <a:t>педагогической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комиссии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0" dirty="0">
                <a:latin typeface="Calibri"/>
                <a:cs typeface="Calibri"/>
              </a:rPr>
              <a:t>(при</a:t>
            </a:r>
            <a:endParaRPr sz="2000">
              <a:latin typeface="Calibri"/>
              <a:cs typeface="Calibri"/>
            </a:endParaRPr>
          </a:p>
          <a:p>
            <a:pPr marL="358140">
              <a:lnSpc>
                <a:spcPct val="100000"/>
              </a:lnSpc>
              <a:spcBef>
                <a:spcPts val="5"/>
              </a:spcBef>
            </a:pPr>
            <a:r>
              <a:rPr sz="2000" spc="-10" dirty="0">
                <a:latin typeface="Calibri"/>
                <a:cs typeface="Calibri"/>
              </a:rPr>
              <a:t>наличии).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46879" y="284988"/>
            <a:ext cx="8624570" cy="1675130"/>
            <a:chOff x="246879" y="284988"/>
            <a:chExt cx="8624570" cy="167513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6879" y="409929"/>
              <a:ext cx="8624332" cy="1549961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4820" y="284988"/>
              <a:ext cx="8279892" cy="1421892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84987" y="428244"/>
              <a:ext cx="8552688" cy="147827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284987" y="428244"/>
              <a:ext cx="8552815" cy="1478280"/>
            </a:xfrm>
            <a:custGeom>
              <a:avLst/>
              <a:gdLst/>
              <a:ahLst/>
              <a:cxnLst/>
              <a:rect l="l" t="t" r="r" b="b"/>
              <a:pathLst>
                <a:path w="8552815" h="1478280">
                  <a:moveTo>
                    <a:pt x="0" y="1478279"/>
                  </a:moveTo>
                  <a:lnTo>
                    <a:pt x="8552688" y="1478279"/>
                  </a:lnTo>
                  <a:lnTo>
                    <a:pt x="8552688" y="0"/>
                  </a:lnTo>
                  <a:lnTo>
                    <a:pt x="0" y="0"/>
                  </a:lnTo>
                  <a:lnTo>
                    <a:pt x="0" y="1478279"/>
                  </a:lnTo>
                  <a:close/>
                </a:path>
              </a:pathLst>
            </a:custGeom>
            <a:ln w="9525">
              <a:solidFill>
                <a:srgbClr val="46AA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738022" y="390270"/>
            <a:ext cx="7647940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  <a:tabLst>
                <a:tab pos="4899025" algn="l"/>
              </a:tabLst>
            </a:pPr>
            <a:r>
              <a:rPr sz="3200" i="1" dirty="0">
                <a:latin typeface="Calibri"/>
                <a:cs typeface="Calibri"/>
              </a:rPr>
              <a:t>Часы</a:t>
            </a:r>
            <a:r>
              <a:rPr sz="3200" i="1" spc="-20" dirty="0">
                <a:latin typeface="Calibri"/>
                <a:cs typeface="Calibri"/>
              </a:rPr>
              <a:t> </a:t>
            </a:r>
            <a:r>
              <a:rPr sz="3200" i="1" dirty="0">
                <a:latin typeface="Calibri"/>
                <a:cs typeface="Calibri"/>
              </a:rPr>
              <a:t>приема </a:t>
            </a:r>
            <a:r>
              <a:rPr sz="3200" i="1" spc="-10" dirty="0">
                <a:latin typeface="Calibri"/>
                <a:cs typeface="Calibri"/>
              </a:rPr>
              <a:t>документов</a:t>
            </a:r>
            <a:r>
              <a:rPr sz="3200" i="1" dirty="0">
                <a:latin typeface="Calibri"/>
                <a:cs typeface="Calibri"/>
              </a:rPr>
              <a:t>	в</a:t>
            </a:r>
            <a:r>
              <a:rPr sz="3200" i="1" spc="-15" dirty="0">
                <a:latin typeface="Calibri"/>
                <a:cs typeface="Calibri"/>
              </a:rPr>
              <a:t> </a:t>
            </a:r>
            <a:r>
              <a:rPr sz="3200" i="1" dirty="0">
                <a:latin typeface="Calibri"/>
                <a:cs typeface="Calibri"/>
              </a:rPr>
              <a:t>1</a:t>
            </a:r>
            <a:r>
              <a:rPr sz="3200" i="1" spc="-10" dirty="0">
                <a:latin typeface="Calibri"/>
                <a:cs typeface="Calibri"/>
              </a:rPr>
              <a:t> </a:t>
            </a:r>
            <a:r>
              <a:rPr sz="3200" i="1" dirty="0">
                <a:latin typeface="Calibri"/>
                <a:cs typeface="Calibri"/>
              </a:rPr>
              <a:t>класс</a:t>
            </a:r>
            <a:r>
              <a:rPr sz="3200" i="1" spc="-10" dirty="0">
                <a:latin typeface="Calibri"/>
                <a:cs typeface="Calibri"/>
              </a:rPr>
              <a:t> </a:t>
            </a:r>
            <a:r>
              <a:rPr sz="3200" i="1" spc="-20" dirty="0">
                <a:latin typeface="Calibri"/>
                <a:cs typeface="Calibri"/>
              </a:rPr>
              <a:t>МБОУ</a:t>
            </a:r>
            <a:endParaRPr sz="3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3200" i="1" dirty="0">
                <a:latin typeface="Calibri"/>
                <a:cs typeface="Calibri"/>
              </a:rPr>
              <a:t>«СОШ</a:t>
            </a:r>
            <a:r>
              <a:rPr sz="3200" i="1" spc="-25" dirty="0">
                <a:latin typeface="Calibri"/>
                <a:cs typeface="Calibri"/>
              </a:rPr>
              <a:t> </a:t>
            </a:r>
            <a:r>
              <a:rPr sz="3200" i="1" spc="-20" dirty="0">
                <a:latin typeface="Calibri"/>
                <a:cs typeface="Calibri"/>
              </a:rPr>
              <a:t>№90»</a:t>
            </a:r>
            <a:endParaRPr sz="32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67639" y="1615439"/>
            <a:ext cx="8976360" cy="5052060"/>
            <a:chOff x="167639" y="1615439"/>
            <a:chExt cx="8976360" cy="5052060"/>
          </a:xfrm>
        </p:grpSpPr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7639" y="1615439"/>
              <a:ext cx="8875776" cy="505206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26363" y="1987295"/>
              <a:ext cx="8517636" cy="4401312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14883" y="1642871"/>
              <a:ext cx="8785860" cy="4962144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214883" y="1642871"/>
              <a:ext cx="8785860" cy="4962525"/>
            </a:xfrm>
            <a:custGeom>
              <a:avLst/>
              <a:gdLst/>
              <a:ahLst/>
              <a:cxnLst/>
              <a:rect l="l" t="t" r="r" b="b"/>
              <a:pathLst>
                <a:path w="8785860" h="4962525">
                  <a:moveTo>
                    <a:pt x="0" y="4962144"/>
                  </a:moveTo>
                  <a:lnTo>
                    <a:pt x="8785860" y="4962144"/>
                  </a:lnTo>
                  <a:lnTo>
                    <a:pt x="8785860" y="0"/>
                  </a:lnTo>
                  <a:lnTo>
                    <a:pt x="0" y="0"/>
                  </a:lnTo>
                  <a:lnTo>
                    <a:pt x="0" y="4962144"/>
                  </a:lnTo>
                  <a:close/>
                </a:path>
              </a:pathLst>
            </a:custGeom>
            <a:ln w="9524">
              <a:solidFill>
                <a:srgbClr val="46AA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8430971" cy="433516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78485" algn="just">
              <a:lnSpc>
                <a:spcPct val="100000"/>
              </a:lnSpc>
              <a:spcBef>
                <a:spcPts val="105"/>
              </a:spcBef>
            </a:pPr>
            <a:r>
              <a:rPr b="1" dirty="0"/>
              <a:t>с</a:t>
            </a:r>
            <a:r>
              <a:rPr b="1" spc="-30" dirty="0"/>
              <a:t> </a:t>
            </a:r>
            <a:r>
              <a:rPr lang="ru-RU" b="1" spc="-30" dirty="0"/>
              <a:t>29</a:t>
            </a:r>
            <a:r>
              <a:rPr b="1" spc="-40" dirty="0"/>
              <a:t> </a:t>
            </a:r>
            <a:r>
              <a:rPr b="1" dirty="0" err="1"/>
              <a:t>марта</a:t>
            </a:r>
            <a:r>
              <a:rPr lang="ru-RU" b="1" dirty="0"/>
              <a:t> в 8:00</a:t>
            </a:r>
            <a:r>
              <a:rPr b="1" dirty="0"/>
              <a:t>-</a:t>
            </a:r>
            <a:r>
              <a:rPr b="1" spc="-25" dirty="0"/>
              <a:t> </a:t>
            </a:r>
            <a:r>
              <a:rPr lang="ru-RU" b="1" spc="-25" dirty="0"/>
              <a:t>старт</a:t>
            </a:r>
            <a:r>
              <a:rPr b="1" spc="-55" dirty="0"/>
              <a:t> </a:t>
            </a:r>
            <a:r>
              <a:rPr b="1" dirty="0" err="1"/>
              <a:t>приём</a:t>
            </a:r>
            <a:r>
              <a:rPr lang="ru-RU" b="1" dirty="0"/>
              <a:t>а</a:t>
            </a:r>
            <a:r>
              <a:rPr b="1" spc="-45" dirty="0"/>
              <a:t> </a:t>
            </a:r>
            <a:r>
              <a:rPr b="1" dirty="0"/>
              <a:t>заявлений</a:t>
            </a:r>
            <a:r>
              <a:rPr b="1" spc="-55" dirty="0"/>
              <a:t> </a:t>
            </a:r>
            <a:r>
              <a:rPr b="1" spc="-50" dirty="0"/>
              <a:t>в </a:t>
            </a:r>
            <a:r>
              <a:rPr b="1" dirty="0"/>
              <a:t>электронном</a:t>
            </a:r>
            <a:r>
              <a:rPr b="1" spc="-50" dirty="0"/>
              <a:t> </a:t>
            </a:r>
            <a:r>
              <a:rPr b="1" dirty="0" err="1"/>
              <a:t>виде</a:t>
            </a:r>
            <a:r>
              <a:rPr b="1" spc="-25" dirty="0"/>
              <a:t> </a:t>
            </a:r>
            <a:r>
              <a:rPr lang="ru-RU" b="1" spc="-25" dirty="0"/>
              <a:t>на портале </a:t>
            </a:r>
            <a:r>
              <a:rPr lang="ru-RU" b="1" spc="-25" dirty="0" err="1"/>
              <a:t>Госуслуг</a:t>
            </a:r>
            <a:r>
              <a:rPr lang="ru-RU" b="1" spc="-25" dirty="0"/>
              <a:t> и в </a:t>
            </a:r>
            <a:r>
              <a:rPr b="1" spc="-35" dirty="0"/>
              <a:t> </a:t>
            </a:r>
            <a:r>
              <a:rPr b="1" dirty="0"/>
              <a:t>Э</a:t>
            </a:r>
            <a:r>
              <a:rPr lang="ru-RU" b="1" dirty="0" err="1"/>
              <a:t>лектронной</a:t>
            </a:r>
            <a:r>
              <a:rPr lang="ru-RU" b="1" dirty="0"/>
              <a:t> школе</a:t>
            </a:r>
            <a:r>
              <a:rPr b="1" dirty="0"/>
              <a:t>-2.0.</a:t>
            </a:r>
            <a:r>
              <a:rPr b="1" spc="-40" dirty="0"/>
              <a:t> </a:t>
            </a:r>
            <a:r>
              <a:rPr b="1" dirty="0"/>
              <a:t>и</a:t>
            </a:r>
            <a:r>
              <a:rPr b="1" spc="-20" dirty="0"/>
              <a:t> </a:t>
            </a:r>
            <a:r>
              <a:rPr b="1" spc="-25" dirty="0" err="1"/>
              <a:t>их</a:t>
            </a:r>
            <a:r>
              <a:rPr lang="ru-RU" b="1" spc="-25" dirty="0"/>
              <a:t> </a:t>
            </a:r>
            <a:r>
              <a:rPr b="1" dirty="0" err="1"/>
              <a:t>рассмотрение</a:t>
            </a:r>
            <a:r>
              <a:rPr b="1" spc="-25" dirty="0"/>
              <a:t> </a:t>
            </a:r>
            <a:r>
              <a:rPr b="1" dirty="0"/>
              <a:t>(с</a:t>
            </a:r>
            <a:r>
              <a:rPr b="1" spc="10" dirty="0"/>
              <a:t> </a:t>
            </a:r>
            <a:r>
              <a:rPr lang="ru-RU" b="1" spc="-20" dirty="0"/>
              <a:t>9</a:t>
            </a:r>
            <a:r>
              <a:rPr b="1" spc="-20" dirty="0"/>
              <a:t>:30-</a:t>
            </a:r>
            <a:r>
              <a:rPr b="1" spc="-10" dirty="0"/>
              <a:t>17:00)</a:t>
            </a:r>
            <a:endParaRPr lang="ru-RU" b="1" spc="-10" dirty="0"/>
          </a:p>
          <a:p>
            <a:pPr marL="12700" marR="578485" algn="just">
              <a:lnSpc>
                <a:spcPct val="100000"/>
              </a:lnSpc>
              <a:spcBef>
                <a:spcPts val="105"/>
              </a:spcBef>
            </a:pPr>
            <a:r>
              <a:rPr lang="ru-RU" b="1" dirty="0"/>
              <a:t>Ежедневно    </a:t>
            </a:r>
            <a:r>
              <a:rPr b="1" dirty="0"/>
              <a:t>с</a:t>
            </a:r>
            <a:r>
              <a:rPr b="1" spc="-55" dirty="0"/>
              <a:t> </a:t>
            </a:r>
            <a:r>
              <a:rPr b="1" dirty="0"/>
              <a:t>1</a:t>
            </a:r>
            <a:r>
              <a:rPr lang="ru-RU" b="1" dirty="0"/>
              <a:t>0</a:t>
            </a:r>
            <a:r>
              <a:rPr b="1" dirty="0"/>
              <a:t>.00.</a:t>
            </a:r>
            <a:r>
              <a:rPr b="1" spc="-20" dirty="0"/>
              <a:t> </a:t>
            </a:r>
            <a:r>
              <a:rPr b="1" dirty="0"/>
              <a:t>до</a:t>
            </a:r>
            <a:r>
              <a:rPr b="1" spc="-45" dirty="0"/>
              <a:t> </a:t>
            </a:r>
            <a:r>
              <a:rPr b="1" spc="-10" dirty="0"/>
              <a:t>17.00.</a:t>
            </a:r>
          </a:p>
          <a:p>
            <a:pPr marR="378460" algn="just">
              <a:lnSpc>
                <a:spcPct val="100000"/>
              </a:lnSpc>
            </a:pPr>
            <a:r>
              <a:rPr b="1" dirty="0"/>
              <a:t>Последняя</a:t>
            </a:r>
            <a:r>
              <a:rPr b="1" spc="-60" dirty="0"/>
              <a:t> </a:t>
            </a:r>
            <a:r>
              <a:rPr b="1" dirty="0"/>
              <a:t>суббота</a:t>
            </a:r>
            <a:r>
              <a:rPr b="1" spc="-75" dirty="0"/>
              <a:t> </a:t>
            </a:r>
            <a:r>
              <a:rPr b="1" spc="-10" dirty="0"/>
              <a:t>месяца</a:t>
            </a:r>
          </a:p>
          <a:p>
            <a:pPr marR="563245" algn="just">
              <a:lnSpc>
                <a:spcPct val="100000"/>
              </a:lnSpc>
              <a:spcBef>
                <a:spcPts val="5"/>
              </a:spcBef>
              <a:tabLst>
                <a:tab pos="3373120" algn="l"/>
              </a:tabLst>
            </a:pPr>
            <a:r>
              <a:rPr b="1" dirty="0"/>
              <a:t>2</a:t>
            </a:r>
            <a:r>
              <a:rPr lang="ru-RU" b="1" dirty="0"/>
              <a:t>9</a:t>
            </a:r>
            <a:r>
              <a:rPr b="1" spc="-15" dirty="0"/>
              <a:t> </a:t>
            </a:r>
            <a:r>
              <a:rPr lang="ru-RU" b="1" spc="-20" dirty="0"/>
              <a:t>марта</a:t>
            </a:r>
            <a:r>
              <a:rPr b="1" spc="-20" dirty="0"/>
              <a:t>,</a:t>
            </a:r>
            <a:r>
              <a:rPr lang="ru-RU" b="1" spc="-20" dirty="0"/>
              <a:t> </a:t>
            </a:r>
            <a:r>
              <a:rPr b="1" dirty="0"/>
              <a:t>2</a:t>
            </a:r>
            <a:r>
              <a:rPr lang="ru-RU" b="1" dirty="0"/>
              <a:t>6 апреля</a:t>
            </a:r>
            <a:r>
              <a:rPr lang="ru-RU" b="1" spc="-5" dirty="0"/>
              <a:t>, 31 мая</a:t>
            </a:r>
            <a:r>
              <a:rPr b="1" spc="-25" dirty="0"/>
              <a:t> </a:t>
            </a:r>
            <a:r>
              <a:rPr b="1" dirty="0"/>
              <a:t>(с</a:t>
            </a:r>
            <a:r>
              <a:rPr b="1" spc="5" dirty="0"/>
              <a:t> </a:t>
            </a:r>
            <a:r>
              <a:rPr b="1" spc="-20" dirty="0"/>
              <a:t>9:00-</a:t>
            </a:r>
            <a:r>
              <a:rPr b="1" spc="-10" dirty="0"/>
              <a:t>12:00)</a:t>
            </a:r>
            <a:endParaRPr lang="ru-RU" b="1" spc="-10" dirty="0"/>
          </a:p>
          <a:p>
            <a:pPr marR="563245" algn="just">
              <a:lnSpc>
                <a:spcPct val="100000"/>
              </a:lnSpc>
              <a:spcBef>
                <a:spcPts val="5"/>
              </a:spcBef>
              <a:tabLst>
                <a:tab pos="3373120" algn="l"/>
              </a:tabLst>
            </a:pPr>
            <a:r>
              <a:rPr sz="2800" b="1" dirty="0" err="1"/>
              <a:t>тел</a:t>
            </a:r>
            <a:r>
              <a:rPr sz="2800" b="1" dirty="0"/>
              <a:t>.</a:t>
            </a:r>
            <a:r>
              <a:rPr sz="2800" b="1" spc="-10" dirty="0"/>
              <a:t> </a:t>
            </a:r>
            <a:r>
              <a:rPr sz="2800" b="1" spc="-20" dirty="0"/>
              <a:t>38-</a:t>
            </a:r>
            <a:r>
              <a:rPr sz="2800" b="1" spc="-25" dirty="0"/>
              <a:t>55-</a:t>
            </a:r>
            <a:r>
              <a:rPr lang="ru-RU" sz="2800" b="1" spc="-25" dirty="0"/>
              <a:t>75,  38-55-27 </a:t>
            </a:r>
            <a:r>
              <a:rPr sz="2800" b="1" dirty="0"/>
              <a:t>(</a:t>
            </a:r>
            <a:r>
              <a:rPr sz="2800" b="1" dirty="0" err="1"/>
              <a:t>отв</a:t>
            </a:r>
            <a:r>
              <a:rPr sz="2800" b="1" dirty="0"/>
              <a:t>.</a:t>
            </a:r>
            <a:r>
              <a:rPr sz="2800" b="1" spc="40" dirty="0"/>
              <a:t> </a:t>
            </a:r>
            <a:r>
              <a:rPr sz="2800" b="1" dirty="0"/>
              <a:t>за</a:t>
            </a:r>
            <a:r>
              <a:rPr sz="2800" b="1" spc="-10" dirty="0"/>
              <a:t> </a:t>
            </a:r>
            <a:r>
              <a:rPr sz="2800" b="1" dirty="0" err="1"/>
              <a:t>приём</a:t>
            </a:r>
            <a:r>
              <a:rPr sz="2800" b="1" spc="-10" dirty="0"/>
              <a:t> </a:t>
            </a:r>
            <a:r>
              <a:rPr sz="2800" b="1" spc="-20" dirty="0" err="1"/>
              <a:t>документов</a:t>
            </a:r>
            <a:r>
              <a:rPr sz="2800" b="1" spc="-20" dirty="0"/>
              <a:t>)</a:t>
            </a:r>
            <a:endParaRPr lang="ru-RU" sz="2800" b="1" spc="-20" dirty="0"/>
          </a:p>
          <a:p>
            <a:pPr marR="563245" algn="just">
              <a:lnSpc>
                <a:spcPct val="100000"/>
              </a:lnSpc>
              <a:spcBef>
                <a:spcPts val="5"/>
              </a:spcBef>
              <a:tabLst>
                <a:tab pos="3373120" algn="l"/>
              </a:tabLst>
            </a:pPr>
            <a:endParaRPr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4675" y="-35813"/>
            <a:ext cx="8099425" cy="609115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090420" marR="2088514" algn="ctr">
              <a:lnSpc>
                <a:spcPct val="101099"/>
              </a:lnSpc>
              <a:spcBef>
                <a:spcPts val="60"/>
              </a:spcBef>
            </a:pPr>
            <a:r>
              <a:rPr sz="2800" b="1" dirty="0">
                <a:latin typeface="Calibri"/>
                <a:cs typeface="Calibri"/>
              </a:rPr>
              <a:t>Сроки</a:t>
            </a:r>
            <a:r>
              <a:rPr sz="2800" b="1" spc="-10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приема</a:t>
            </a:r>
            <a:r>
              <a:rPr sz="2800" b="1" spc="-6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заявлений </a:t>
            </a:r>
            <a:r>
              <a:rPr sz="2800" b="1" dirty="0">
                <a:latin typeface="Calibri"/>
                <a:cs typeface="Calibri"/>
              </a:rPr>
              <a:t>для</a:t>
            </a:r>
            <a:r>
              <a:rPr sz="2800" b="1" spc="-4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поступления</a:t>
            </a:r>
            <a:endParaRPr sz="2800" dirty="0">
              <a:latin typeface="Calibri"/>
              <a:cs typeface="Calibri"/>
            </a:endParaRPr>
          </a:p>
          <a:p>
            <a:pPr marR="11430" algn="ctr">
              <a:lnSpc>
                <a:spcPct val="100000"/>
              </a:lnSpc>
              <a:spcBef>
                <a:spcPts val="35"/>
              </a:spcBef>
            </a:pPr>
            <a:r>
              <a:rPr sz="2800" b="1" dirty="0">
                <a:latin typeface="Calibri"/>
                <a:cs typeface="Calibri"/>
              </a:rPr>
              <a:t>в</a:t>
            </a:r>
            <a:r>
              <a:rPr sz="2800" b="1" spc="-5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1</a:t>
            </a:r>
            <a:r>
              <a:rPr sz="2800" b="1" spc="-5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класс</a:t>
            </a:r>
            <a:endParaRPr sz="2800" dirty="0">
              <a:latin typeface="Calibri"/>
              <a:cs typeface="Calibri"/>
            </a:endParaRPr>
          </a:p>
          <a:p>
            <a:pPr marL="73025" algn="ctr">
              <a:lnSpc>
                <a:spcPct val="100000"/>
              </a:lnSpc>
              <a:spcBef>
                <a:spcPts val="50"/>
              </a:spcBef>
            </a:pPr>
            <a:r>
              <a:rPr sz="2800" b="1" dirty="0" err="1">
                <a:latin typeface="Calibri"/>
                <a:cs typeface="Calibri"/>
              </a:rPr>
              <a:t>на</a:t>
            </a:r>
            <a:r>
              <a:rPr sz="2800" b="1" spc="-55" dirty="0">
                <a:latin typeface="Calibri"/>
                <a:cs typeface="Calibri"/>
              </a:rPr>
              <a:t> </a:t>
            </a:r>
            <a:r>
              <a:rPr sz="2800" b="1" spc="-35" dirty="0">
                <a:latin typeface="Calibri"/>
                <a:cs typeface="Calibri"/>
              </a:rPr>
              <a:t>202</a:t>
            </a:r>
            <a:r>
              <a:rPr lang="ru-RU" sz="2800" b="1" spc="-35" dirty="0">
                <a:latin typeface="Calibri"/>
                <a:cs typeface="Calibri"/>
              </a:rPr>
              <a:t>5</a:t>
            </a:r>
            <a:r>
              <a:rPr sz="2800" b="1" spc="-35" dirty="0">
                <a:latin typeface="Calibri"/>
                <a:cs typeface="Calibri"/>
              </a:rPr>
              <a:t>-</a:t>
            </a:r>
            <a:r>
              <a:rPr sz="2800" b="1" dirty="0">
                <a:latin typeface="Calibri"/>
                <a:cs typeface="Calibri"/>
              </a:rPr>
              <a:t>202</a:t>
            </a:r>
            <a:r>
              <a:rPr lang="ru-RU" sz="2800" b="1">
                <a:latin typeface="Calibri"/>
                <a:cs typeface="Calibri"/>
              </a:rPr>
              <a:t>6 </a:t>
            </a:r>
            <a:r>
              <a:rPr sz="2800" b="1">
                <a:latin typeface="Calibri"/>
                <a:cs typeface="Calibri"/>
              </a:rPr>
              <a:t>учебный</a:t>
            </a:r>
            <a:r>
              <a:rPr sz="2800" b="1" spc="55" dirty="0">
                <a:latin typeface="Calibri"/>
                <a:cs typeface="Calibri"/>
              </a:rPr>
              <a:t> </a:t>
            </a:r>
            <a:r>
              <a:rPr sz="2800" b="1" spc="-25" dirty="0">
                <a:latin typeface="Calibri"/>
                <a:cs typeface="Calibri"/>
              </a:rPr>
              <a:t>год</a:t>
            </a:r>
            <a:endParaRPr sz="2800" dirty="0">
              <a:latin typeface="Calibri"/>
              <a:cs typeface="Calibri"/>
            </a:endParaRPr>
          </a:p>
          <a:p>
            <a:pPr marL="12700" marR="5080" indent="734695" algn="just">
              <a:lnSpc>
                <a:spcPct val="91600"/>
              </a:lnSpc>
              <a:spcBef>
                <a:spcPts val="1505"/>
              </a:spcBef>
            </a:pPr>
            <a:r>
              <a:rPr sz="3200" dirty="0">
                <a:latin typeface="Calibri"/>
                <a:cs typeface="Calibri"/>
              </a:rPr>
              <a:t>Прием</a:t>
            </a:r>
            <a:r>
              <a:rPr sz="3200" spc="625" dirty="0">
                <a:latin typeface="Calibri"/>
                <a:cs typeface="Calibri"/>
              </a:rPr>
              <a:t>     </a:t>
            </a:r>
            <a:r>
              <a:rPr sz="3200" dirty="0">
                <a:latin typeface="Calibri"/>
                <a:cs typeface="Calibri"/>
              </a:rPr>
              <a:t>заявлений</a:t>
            </a:r>
            <a:r>
              <a:rPr sz="3200" spc="625" dirty="0">
                <a:latin typeface="Calibri"/>
                <a:cs typeface="Calibri"/>
              </a:rPr>
              <a:t>     </a:t>
            </a:r>
            <a:r>
              <a:rPr sz="3200" dirty="0">
                <a:latin typeface="Calibri"/>
                <a:cs typeface="Calibri"/>
              </a:rPr>
              <a:t>у</a:t>
            </a:r>
            <a:r>
              <a:rPr sz="3200" spc="640" dirty="0">
                <a:latin typeface="Calibri"/>
                <a:cs typeface="Calibri"/>
              </a:rPr>
              <a:t>     </a:t>
            </a:r>
            <a:r>
              <a:rPr sz="3200" spc="-10" dirty="0">
                <a:latin typeface="Calibri"/>
                <a:cs typeface="Calibri"/>
              </a:rPr>
              <a:t>граждан, </a:t>
            </a:r>
            <a:r>
              <a:rPr sz="3200" b="1" dirty="0">
                <a:latin typeface="Calibri"/>
                <a:cs typeface="Calibri"/>
              </a:rPr>
              <a:t>проживающих</a:t>
            </a:r>
            <a:r>
              <a:rPr sz="3200" b="1" spc="5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на</a:t>
            </a:r>
            <a:r>
              <a:rPr sz="3200" b="1" spc="4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территории</a:t>
            </a:r>
            <a:r>
              <a:rPr sz="3200" dirty="0">
                <a:latin typeface="Calibri"/>
                <a:cs typeface="Calibri"/>
              </a:rPr>
              <a:t>,</a:t>
            </a:r>
            <a:r>
              <a:rPr sz="3200" spc="5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закрепленной </a:t>
            </a:r>
            <a:r>
              <a:rPr sz="3200" dirty="0">
                <a:latin typeface="Calibri"/>
                <a:cs typeface="Calibri"/>
              </a:rPr>
              <a:t>администрацией</a:t>
            </a:r>
            <a:r>
              <a:rPr sz="3200" spc="5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города</a:t>
            </a:r>
            <a:r>
              <a:rPr sz="3200" spc="6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Кемерово</a:t>
            </a:r>
            <a:r>
              <a:rPr sz="3200" spc="5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за</a:t>
            </a:r>
            <a:r>
              <a:rPr sz="3200" spc="57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МБОУ</a:t>
            </a:r>
            <a:endParaRPr sz="3200" dirty="0">
              <a:latin typeface="Calibri"/>
              <a:cs typeface="Calibri"/>
            </a:endParaRPr>
          </a:p>
          <a:p>
            <a:pPr marL="12700" marR="20320" algn="just">
              <a:lnSpc>
                <a:spcPts val="3510"/>
              </a:lnSpc>
              <a:spcBef>
                <a:spcPts val="65"/>
              </a:spcBef>
            </a:pPr>
            <a:r>
              <a:rPr sz="3200" dirty="0">
                <a:latin typeface="Calibri"/>
                <a:cs typeface="Calibri"/>
              </a:rPr>
              <a:t>«СОШ</a:t>
            </a:r>
            <a:r>
              <a:rPr sz="3200" spc="250" dirty="0">
                <a:latin typeface="Calibri"/>
                <a:cs typeface="Calibri"/>
              </a:rPr>
              <a:t>  </a:t>
            </a:r>
            <a:r>
              <a:rPr sz="3200" dirty="0">
                <a:latin typeface="Calibri"/>
                <a:cs typeface="Calibri"/>
              </a:rPr>
              <a:t>№90»»,</a:t>
            </a:r>
            <a:r>
              <a:rPr sz="3200" spc="245" dirty="0">
                <a:latin typeface="Calibri"/>
                <a:cs typeface="Calibri"/>
              </a:rPr>
              <a:t>  </a:t>
            </a:r>
            <a:r>
              <a:rPr sz="3200" dirty="0">
                <a:latin typeface="Calibri"/>
                <a:cs typeface="Calibri"/>
              </a:rPr>
              <a:t>начинается</a:t>
            </a:r>
            <a:r>
              <a:rPr sz="3200" spc="395" dirty="0">
                <a:latin typeface="Calibri"/>
                <a:cs typeface="Calibri"/>
              </a:rPr>
              <a:t>   </a:t>
            </a:r>
            <a:r>
              <a:rPr sz="3200" dirty="0">
                <a:latin typeface="Calibri"/>
                <a:cs typeface="Calibri"/>
              </a:rPr>
              <a:t>с</a:t>
            </a:r>
            <a:r>
              <a:rPr sz="3200" spc="240" dirty="0">
                <a:latin typeface="Calibri"/>
                <a:cs typeface="Calibri"/>
              </a:rPr>
              <a:t>  </a:t>
            </a:r>
            <a:r>
              <a:rPr lang="ru-RU" sz="3200" spc="240" dirty="0">
                <a:solidFill>
                  <a:srgbClr val="FF0000"/>
                </a:solidFill>
                <a:latin typeface="Calibri"/>
                <a:cs typeface="Calibri"/>
              </a:rPr>
              <a:t>29</a:t>
            </a:r>
            <a:r>
              <a:rPr sz="3200" spc="229" dirty="0">
                <a:solidFill>
                  <a:srgbClr val="FF0000"/>
                </a:solidFill>
                <a:latin typeface="Calibri"/>
                <a:cs typeface="Calibri"/>
              </a:rPr>
              <a:t>  </a:t>
            </a:r>
            <a:r>
              <a:rPr lang="ru-RU" sz="3200" spc="229" dirty="0">
                <a:solidFill>
                  <a:srgbClr val="FF0000"/>
                </a:solidFill>
                <a:latin typeface="Calibri"/>
                <a:cs typeface="Calibri"/>
              </a:rPr>
              <a:t>марта</a:t>
            </a:r>
            <a:r>
              <a:rPr sz="3200" spc="235" dirty="0">
                <a:solidFill>
                  <a:srgbClr val="FF0000"/>
                </a:solidFill>
                <a:latin typeface="Calibri"/>
                <a:cs typeface="Calibri"/>
              </a:rPr>
              <a:t>  </a:t>
            </a:r>
            <a:r>
              <a:rPr sz="3200" spc="-50" dirty="0">
                <a:latin typeface="Calibri"/>
                <a:cs typeface="Calibri"/>
              </a:rPr>
              <a:t>и </a:t>
            </a:r>
            <a:r>
              <a:rPr sz="3200" spc="-10" dirty="0">
                <a:latin typeface="Calibri"/>
                <a:cs typeface="Calibri"/>
              </a:rPr>
              <a:t>завершается</a:t>
            </a:r>
            <a:r>
              <a:rPr sz="3200" spc="-155" dirty="0"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30</a:t>
            </a:r>
            <a:r>
              <a:rPr sz="3200" spc="-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0000"/>
                </a:solidFill>
                <a:latin typeface="Calibri"/>
                <a:cs typeface="Calibri"/>
              </a:rPr>
              <a:t>июня</a:t>
            </a:r>
            <a:r>
              <a:rPr sz="3200" spc="-10" dirty="0">
                <a:latin typeface="Calibri"/>
                <a:cs typeface="Calibri"/>
              </a:rPr>
              <a:t>.</a:t>
            </a:r>
            <a:endParaRPr sz="3200" dirty="0">
              <a:latin typeface="Calibri"/>
              <a:cs typeface="Calibri"/>
            </a:endParaRPr>
          </a:p>
          <a:p>
            <a:pPr marL="12700" marR="18415" indent="548640" algn="just">
              <a:lnSpc>
                <a:spcPct val="91500"/>
              </a:lnSpc>
              <a:spcBef>
                <a:spcPts val="465"/>
              </a:spcBef>
            </a:pPr>
            <a:r>
              <a:rPr sz="3200" dirty="0">
                <a:latin typeface="Calibri"/>
                <a:cs typeface="Calibri"/>
              </a:rPr>
              <a:t>Прием</a:t>
            </a:r>
            <a:r>
              <a:rPr sz="3200" spc="425" dirty="0">
                <a:latin typeface="Calibri"/>
                <a:cs typeface="Calibri"/>
              </a:rPr>
              <a:t>    </a:t>
            </a:r>
            <a:r>
              <a:rPr sz="3200" dirty="0">
                <a:latin typeface="Calibri"/>
                <a:cs typeface="Calibri"/>
              </a:rPr>
              <a:t>заявлений</a:t>
            </a:r>
            <a:r>
              <a:rPr sz="3200" spc="785" dirty="0">
                <a:latin typeface="Calibri"/>
                <a:cs typeface="Calibri"/>
              </a:rPr>
              <a:t>   </a:t>
            </a:r>
            <a:r>
              <a:rPr sz="3200" dirty="0">
                <a:latin typeface="Calibri"/>
                <a:cs typeface="Calibri"/>
              </a:rPr>
              <a:t>у</a:t>
            </a:r>
            <a:r>
              <a:rPr sz="3200" spc="425" dirty="0">
                <a:latin typeface="Calibri"/>
                <a:cs typeface="Calibri"/>
              </a:rPr>
              <a:t>    </a:t>
            </a:r>
            <a:r>
              <a:rPr sz="3200" dirty="0">
                <a:latin typeface="Calibri"/>
                <a:cs typeface="Calibri"/>
              </a:rPr>
              <a:t>граждан,</a:t>
            </a:r>
            <a:r>
              <a:rPr sz="3200" spc="425" dirty="0">
                <a:latin typeface="Calibri"/>
                <a:cs typeface="Calibri"/>
              </a:rPr>
              <a:t>    </a:t>
            </a:r>
            <a:r>
              <a:rPr sz="3200" b="1" spc="-25" dirty="0">
                <a:latin typeface="Calibri"/>
                <a:cs typeface="Calibri"/>
              </a:rPr>
              <a:t>не </a:t>
            </a:r>
            <a:r>
              <a:rPr sz="3200" b="1" dirty="0">
                <a:latin typeface="Calibri"/>
                <a:cs typeface="Calibri"/>
              </a:rPr>
              <a:t>проживающих</a:t>
            </a:r>
            <a:r>
              <a:rPr sz="3200" b="1" spc="9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на</a:t>
            </a:r>
            <a:r>
              <a:rPr sz="3200" b="1" spc="6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закрепленной</a:t>
            </a:r>
            <a:r>
              <a:rPr sz="3200" b="1" spc="55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территории</a:t>
            </a:r>
            <a:r>
              <a:rPr sz="3200" spc="-10" dirty="0">
                <a:latin typeface="Calibri"/>
                <a:cs typeface="Calibri"/>
              </a:rPr>
              <a:t>, </a:t>
            </a:r>
            <a:r>
              <a:rPr sz="3200" dirty="0">
                <a:latin typeface="Calibri"/>
                <a:cs typeface="Calibri"/>
              </a:rPr>
              <a:t>начинается</a:t>
            </a:r>
            <a:r>
              <a:rPr sz="3200" spc="265" dirty="0">
                <a:latin typeface="Calibri"/>
                <a:cs typeface="Calibri"/>
              </a:rPr>
              <a:t>  </a:t>
            </a:r>
            <a:r>
              <a:rPr sz="3200" dirty="0">
                <a:latin typeface="Calibri"/>
                <a:cs typeface="Calibri"/>
              </a:rPr>
              <a:t>с</a:t>
            </a:r>
            <a:r>
              <a:rPr sz="3200" spc="260" dirty="0">
                <a:latin typeface="Calibri"/>
                <a:cs typeface="Calibri"/>
              </a:rPr>
              <a:t>  </a:t>
            </a: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0</a:t>
            </a:r>
            <a:r>
              <a:rPr lang="ru-RU" sz="3200" dirty="0">
                <a:solidFill>
                  <a:srgbClr val="FF0000"/>
                </a:solidFill>
                <a:latin typeface="Calibri"/>
                <a:cs typeface="Calibri"/>
              </a:rPr>
              <a:t>7</a:t>
            </a:r>
            <a:r>
              <a:rPr sz="3200" spc="275" dirty="0">
                <a:solidFill>
                  <a:srgbClr val="FF0000"/>
                </a:solidFill>
                <a:latin typeface="Calibri"/>
                <a:cs typeface="Calibri"/>
              </a:rPr>
              <a:t>  </a:t>
            </a: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июля</a:t>
            </a:r>
            <a:r>
              <a:rPr sz="3200" dirty="0">
                <a:latin typeface="Calibri"/>
                <a:cs typeface="Calibri"/>
              </a:rPr>
              <a:t>,</a:t>
            </a:r>
            <a:r>
              <a:rPr sz="3200" spc="260" dirty="0">
                <a:latin typeface="Calibri"/>
                <a:cs typeface="Calibri"/>
              </a:rPr>
              <a:t>  </a:t>
            </a:r>
            <a:r>
              <a:rPr sz="3200" dirty="0">
                <a:latin typeface="Calibri"/>
                <a:cs typeface="Calibri"/>
              </a:rPr>
              <a:t>ведётся,</a:t>
            </a:r>
            <a:r>
              <a:rPr sz="3200" spc="260" dirty="0">
                <a:latin typeface="Calibri"/>
                <a:cs typeface="Calibri"/>
              </a:rPr>
              <a:t>  </a:t>
            </a:r>
            <a:r>
              <a:rPr sz="3200" dirty="0">
                <a:latin typeface="Calibri"/>
                <a:cs typeface="Calibri"/>
              </a:rPr>
              <a:t>пока</a:t>
            </a:r>
            <a:r>
              <a:rPr sz="3200" spc="265" dirty="0">
                <a:latin typeface="Calibri"/>
                <a:cs typeface="Calibri"/>
              </a:rPr>
              <a:t>  </a:t>
            </a:r>
            <a:r>
              <a:rPr sz="3200" spc="-20" dirty="0">
                <a:latin typeface="Calibri"/>
                <a:cs typeface="Calibri"/>
              </a:rPr>
              <a:t>есть свободные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места.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572" y="-225386"/>
            <a:ext cx="8658225" cy="2508250"/>
          </a:xfrm>
          <a:prstGeom prst="rect">
            <a:avLst/>
          </a:prstGeom>
        </p:spPr>
        <p:txBody>
          <a:bodyPr vert="horz" wrap="square" lIns="0" tIns="203200" rIns="0" bIns="0" rtlCol="0">
            <a:spAutoFit/>
          </a:bodyPr>
          <a:lstStyle/>
          <a:p>
            <a:pPr marL="911860">
              <a:lnSpc>
                <a:spcPct val="100000"/>
              </a:lnSpc>
              <a:spcBef>
                <a:spcPts val="1600"/>
              </a:spcBef>
            </a:pPr>
            <a:r>
              <a:rPr sz="4400" dirty="0"/>
              <a:t>Порядок</a:t>
            </a:r>
            <a:r>
              <a:rPr sz="4400" spc="-225" dirty="0"/>
              <a:t> </a:t>
            </a:r>
            <a:r>
              <a:rPr sz="4400" dirty="0"/>
              <a:t>приёма</a:t>
            </a:r>
            <a:r>
              <a:rPr sz="4400" spc="-185" dirty="0"/>
              <a:t> </a:t>
            </a:r>
            <a:r>
              <a:rPr sz="4400" spc="-10" dirty="0"/>
              <a:t>заявлений</a:t>
            </a:r>
            <a:endParaRPr sz="4400" dirty="0"/>
          </a:p>
          <a:p>
            <a:pPr marL="12700" marR="5080" indent="647700" algn="just">
              <a:lnSpc>
                <a:spcPct val="101899"/>
              </a:lnSpc>
              <a:spcBef>
                <a:spcPts val="1025"/>
              </a:spcBef>
            </a:pPr>
            <a:r>
              <a:rPr sz="3200" b="0" dirty="0">
                <a:latin typeface="Calibri"/>
                <a:cs typeface="Calibri"/>
              </a:rPr>
              <a:t>Заявления</a:t>
            </a:r>
            <a:r>
              <a:rPr sz="3200" b="0" spc="420" dirty="0">
                <a:latin typeface="Calibri"/>
                <a:cs typeface="Calibri"/>
              </a:rPr>
              <a:t>   </a:t>
            </a:r>
            <a:r>
              <a:rPr sz="3200" b="0" dirty="0">
                <a:latin typeface="Calibri"/>
                <a:cs typeface="Calibri"/>
              </a:rPr>
              <a:t>подаются</a:t>
            </a:r>
            <a:r>
              <a:rPr sz="3200" b="0" spc="400" dirty="0">
                <a:latin typeface="Calibri"/>
                <a:cs typeface="Calibri"/>
              </a:rPr>
              <a:t>   </a:t>
            </a:r>
            <a:r>
              <a:rPr sz="3200" b="0" dirty="0">
                <a:latin typeface="Calibri"/>
                <a:cs typeface="Calibri"/>
              </a:rPr>
              <a:t>самостоятельно</a:t>
            </a:r>
            <a:r>
              <a:rPr sz="3200" b="0" spc="455" dirty="0">
                <a:latin typeface="Calibri"/>
                <a:cs typeface="Calibri"/>
              </a:rPr>
              <a:t>   </a:t>
            </a:r>
            <a:r>
              <a:rPr sz="3200" b="0" spc="-25" dirty="0">
                <a:latin typeface="Calibri"/>
                <a:cs typeface="Calibri"/>
              </a:rPr>
              <a:t>из </a:t>
            </a:r>
            <a:r>
              <a:rPr sz="3200" b="0" dirty="0">
                <a:latin typeface="Calibri"/>
                <a:cs typeface="Calibri"/>
              </a:rPr>
              <a:t>личного</a:t>
            </a:r>
            <a:r>
              <a:rPr sz="3200" b="0" spc="265" dirty="0">
                <a:latin typeface="Calibri"/>
                <a:cs typeface="Calibri"/>
              </a:rPr>
              <a:t>  </a:t>
            </a:r>
            <a:r>
              <a:rPr sz="3200" b="0" dirty="0">
                <a:latin typeface="Calibri"/>
                <a:cs typeface="Calibri"/>
              </a:rPr>
              <a:t>кабинета</a:t>
            </a:r>
            <a:r>
              <a:rPr sz="3200" b="0" spc="260" dirty="0">
                <a:latin typeface="Calibri"/>
                <a:cs typeface="Calibri"/>
              </a:rPr>
              <a:t>  </a:t>
            </a:r>
            <a:r>
              <a:rPr sz="3200" b="0" dirty="0">
                <a:latin typeface="Calibri"/>
                <a:cs typeface="Calibri"/>
              </a:rPr>
              <a:t>через</a:t>
            </a:r>
            <a:r>
              <a:rPr sz="3200" b="0" spc="240" dirty="0">
                <a:latin typeface="Calibri"/>
                <a:cs typeface="Calibri"/>
              </a:rPr>
              <a:t>  </a:t>
            </a:r>
            <a:r>
              <a:rPr sz="3200" b="0" dirty="0">
                <a:latin typeface="Calibri"/>
                <a:cs typeface="Calibri"/>
              </a:rPr>
              <a:t>портал</a:t>
            </a:r>
            <a:r>
              <a:rPr sz="3200" b="0" spc="285" dirty="0">
                <a:latin typeface="Calibri"/>
                <a:cs typeface="Calibri"/>
              </a:rPr>
              <a:t>  </a:t>
            </a:r>
            <a:r>
              <a:rPr sz="3200" b="0" spc="-10" dirty="0">
                <a:latin typeface="Calibri"/>
                <a:cs typeface="Calibri"/>
              </a:rPr>
              <a:t>«Электронная </a:t>
            </a:r>
            <a:r>
              <a:rPr sz="3200" b="0" dirty="0">
                <a:latin typeface="Calibri"/>
                <a:cs typeface="Calibri"/>
              </a:rPr>
              <a:t>школа</a:t>
            </a:r>
            <a:r>
              <a:rPr sz="3200" b="0" spc="-170" dirty="0">
                <a:latin typeface="Calibri"/>
                <a:cs typeface="Calibri"/>
              </a:rPr>
              <a:t> </a:t>
            </a:r>
            <a:r>
              <a:rPr sz="3200" b="0" spc="-20" dirty="0">
                <a:latin typeface="Calibri"/>
                <a:cs typeface="Calibri"/>
              </a:rPr>
              <a:t>2.0»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1030" y="54686"/>
            <a:ext cx="836358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Получение</a:t>
            </a:r>
            <a:r>
              <a:rPr sz="4000" spc="-175" dirty="0"/>
              <a:t> </a:t>
            </a:r>
            <a:r>
              <a:rPr sz="4000" dirty="0"/>
              <a:t>доступа</a:t>
            </a:r>
            <a:r>
              <a:rPr sz="4000" spc="-135" dirty="0"/>
              <a:t> </a:t>
            </a:r>
            <a:r>
              <a:rPr sz="4000" dirty="0"/>
              <a:t>в</a:t>
            </a:r>
            <a:r>
              <a:rPr sz="4000" spc="-165" dirty="0"/>
              <a:t> </a:t>
            </a:r>
            <a:r>
              <a:rPr sz="4000" dirty="0"/>
              <a:t>личный</a:t>
            </a:r>
            <a:r>
              <a:rPr sz="4000" spc="-155" dirty="0"/>
              <a:t> </a:t>
            </a:r>
            <a:r>
              <a:rPr sz="4000" spc="-10" dirty="0"/>
              <a:t>кабинет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18845" y="955293"/>
            <a:ext cx="8083550" cy="4922886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 indent="-4445" algn="just">
              <a:lnSpc>
                <a:spcPct val="101000"/>
              </a:lnSpc>
              <a:spcBef>
                <a:spcPts val="60"/>
              </a:spcBef>
              <a:buSzPct val="96428"/>
              <a:buAutoNum type="arabicPeriod"/>
              <a:tabLst>
                <a:tab pos="281305" algn="l"/>
                <a:tab pos="1925320" algn="l"/>
                <a:tab pos="4149090" algn="l"/>
              </a:tabLst>
            </a:pPr>
            <a:r>
              <a:rPr sz="2800" spc="-20" dirty="0">
                <a:latin typeface="Calibri"/>
                <a:cs typeface="Calibri"/>
              </a:rPr>
              <a:t>	Если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0" dirty="0">
                <a:latin typeface="Calibri"/>
                <a:cs typeface="Calibri"/>
              </a:rPr>
              <a:t>ребенок</a:t>
            </a:r>
            <a:r>
              <a:rPr sz="2800" dirty="0">
                <a:latin typeface="Calibri"/>
                <a:cs typeface="Calibri"/>
              </a:rPr>
              <a:t>	посещает</a:t>
            </a:r>
            <a:r>
              <a:rPr sz="2800" spc="459" dirty="0">
                <a:latin typeface="Calibri"/>
                <a:cs typeface="Calibri"/>
              </a:rPr>
              <a:t>    </a:t>
            </a:r>
            <a:r>
              <a:rPr sz="2800" spc="-10" dirty="0">
                <a:latin typeface="Calibri"/>
                <a:cs typeface="Calibri"/>
              </a:rPr>
              <a:t>дошкольное </a:t>
            </a:r>
            <a:r>
              <a:rPr sz="2800" dirty="0">
                <a:latin typeface="Calibri"/>
                <a:cs typeface="Calibri"/>
              </a:rPr>
              <a:t>образовательное</a:t>
            </a:r>
            <a:r>
              <a:rPr sz="2800" spc="5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учреждение,</a:t>
            </a:r>
            <a:r>
              <a:rPr sz="2800" spc="5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то</a:t>
            </a:r>
            <a:r>
              <a:rPr sz="2800" spc="5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он</a:t>
            </a:r>
            <a:r>
              <a:rPr sz="2800" spc="5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уже</a:t>
            </a:r>
            <a:r>
              <a:rPr sz="2800" spc="5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внесён</a:t>
            </a:r>
            <a:r>
              <a:rPr sz="2800" spc="560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в </a:t>
            </a:r>
            <a:r>
              <a:rPr sz="2800" dirty="0">
                <a:latin typeface="Calibri"/>
                <a:cs typeface="Calibri"/>
              </a:rPr>
              <a:t>единую</a:t>
            </a:r>
            <a:r>
              <a:rPr sz="2800" spc="4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базу</a:t>
            </a:r>
            <a:r>
              <a:rPr sz="2800" spc="4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портала</a:t>
            </a:r>
            <a:r>
              <a:rPr sz="2800" spc="4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«Электронная</a:t>
            </a:r>
            <a:r>
              <a:rPr sz="2800" spc="4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школа</a:t>
            </a:r>
            <a:r>
              <a:rPr sz="2800" spc="4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2.0.».</a:t>
            </a:r>
            <a:r>
              <a:rPr sz="2800" spc="520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В </a:t>
            </a:r>
            <a:r>
              <a:rPr sz="2800" dirty="0">
                <a:latin typeface="Calibri"/>
                <a:cs typeface="Calibri"/>
              </a:rPr>
              <a:t>данном</a:t>
            </a:r>
            <a:r>
              <a:rPr sz="2800" spc="2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случае</a:t>
            </a:r>
            <a:r>
              <a:rPr sz="2800" spc="2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родители</a:t>
            </a:r>
            <a:r>
              <a:rPr sz="2800" spc="2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(законные</a:t>
            </a:r>
            <a:r>
              <a:rPr sz="2800" spc="2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представители) </a:t>
            </a:r>
            <a:r>
              <a:rPr lang="ru-RU" sz="2800" spc="-10" dirty="0">
                <a:latin typeface="Calibri"/>
                <a:cs typeface="Calibri"/>
              </a:rPr>
              <a:t>используют свою учетную запись на портале ГОСУСЛУГИ</a:t>
            </a:r>
            <a:r>
              <a:rPr sz="2800" spc="-10" dirty="0">
                <a:latin typeface="Calibri"/>
                <a:cs typeface="Calibri"/>
              </a:rPr>
              <a:t>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15"/>
              </a:spcBef>
              <a:buFont typeface="Calibri"/>
              <a:buAutoNum type="arabicPeriod"/>
            </a:pPr>
            <a:endParaRPr sz="2800" dirty="0">
              <a:latin typeface="Calibri"/>
              <a:cs typeface="Calibri"/>
            </a:endParaRPr>
          </a:p>
          <a:p>
            <a:pPr marL="546100" indent="-533400" algn="just">
              <a:lnSpc>
                <a:spcPct val="100000"/>
              </a:lnSpc>
              <a:spcBef>
                <a:spcPts val="5"/>
              </a:spcBef>
              <a:buSzPct val="96428"/>
              <a:buAutoNum type="arabicPeriod"/>
              <a:tabLst>
                <a:tab pos="546100" algn="l"/>
              </a:tabLst>
            </a:pPr>
            <a:r>
              <a:rPr sz="2800" dirty="0">
                <a:latin typeface="Calibri"/>
                <a:cs typeface="Calibri"/>
              </a:rPr>
              <a:t>Если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ребенок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не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зарегистрирован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в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базе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портала</a:t>
            </a:r>
            <a:endParaRPr sz="2800" dirty="0">
              <a:latin typeface="Calibri"/>
              <a:cs typeface="Calibri"/>
            </a:endParaRPr>
          </a:p>
          <a:p>
            <a:pPr marL="12700" marR="15875">
              <a:lnSpc>
                <a:spcPct val="101099"/>
              </a:lnSpc>
              <a:tabLst>
                <a:tab pos="2374900" algn="l"/>
                <a:tab pos="2768600" algn="l"/>
                <a:tab pos="3565525" algn="l"/>
                <a:tab pos="4524375" algn="l"/>
                <a:tab pos="4847590" algn="l"/>
                <a:tab pos="6109335" algn="l"/>
                <a:tab pos="6426200" algn="l"/>
              </a:tabLst>
            </a:pPr>
            <a:r>
              <a:rPr sz="2800" spc="-10" dirty="0">
                <a:latin typeface="Calibri"/>
                <a:cs typeface="Calibri"/>
              </a:rPr>
              <a:t>«Электронная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0" dirty="0">
                <a:latin typeface="Calibri"/>
                <a:cs typeface="Calibri"/>
              </a:rPr>
              <a:t>школа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0" dirty="0">
                <a:latin typeface="Calibri"/>
                <a:cs typeface="Calibri"/>
              </a:rPr>
              <a:t>2.0.»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0" dirty="0">
                <a:latin typeface="Calibri"/>
                <a:cs typeface="Calibri"/>
              </a:rPr>
              <a:t>родителям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0" dirty="0">
                <a:latin typeface="Calibri"/>
                <a:cs typeface="Calibri"/>
              </a:rPr>
              <a:t>(законным представителям)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0" dirty="0">
                <a:latin typeface="Calibri"/>
                <a:cs typeface="Calibri"/>
              </a:rPr>
              <a:t>необходимо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пройти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	</a:t>
            </a:r>
            <a:r>
              <a:rPr sz="2800" spc="-20" dirty="0">
                <a:solidFill>
                  <a:srgbClr val="FF0000"/>
                </a:solidFill>
                <a:latin typeface="Calibri"/>
                <a:cs typeface="Calibri"/>
              </a:rPr>
              <a:t>регистрацию</a:t>
            </a:r>
            <a:endParaRPr sz="2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на</a:t>
            </a:r>
            <a:r>
              <a:rPr sz="2800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портале</a:t>
            </a:r>
            <a:r>
              <a:rPr sz="2800" spc="-9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ГОСУСЛУГИ</a:t>
            </a:r>
            <a:r>
              <a:rPr sz="2800" spc="-10" dirty="0">
                <a:latin typeface="Calibri"/>
                <a:cs typeface="Calibri"/>
              </a:rPr>
              <a:t>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30095" y="-46228"/>
            <a:ext cx="4640580" cy="1139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Вход</a:t>
            </a:r>
            <a:r>
              <a:rPr spc="-114" dirty="0"/>
              <a:t> </a:t>
            </a:r>
            <a:r>
              <a:rPr dirty="0"/>
              <a:t>в</a:t>
            </a:r>
            <a:r>
              <a:rPr spc="-80" dirty="0"/>
              <a:t> </a:t>
            </a:r>
            <a:r>
              <a:rPr dirty="0"/>
              <a:t>личный</a:t>
            </a:r>
            <a:r>
              <a:rPr spc="-140" dirty="0"/>
              <a:t> </a:t>
            </a:r>
            <a:r>
              <a:rPr spc="-10" dirty="0"/>
              <a:t>кабинет</a:t>
            </a:r>
          </a:p>
          <a:p>
            <a:pPr marL="47625">
              <a:lnSpc>
                <a:spcPct val="100000"/>
              </a:lnSpc>
              <a:spcBef>
                <a:spcPts val="130"/>
              </a:spcBef>
            </a:pPr>
            <a:r>
              <a:rPr spc="-25" dirty="0">
                <a:solidFill>
                  <a:srgbClr val="006EC0"/>
                </a:solidFill>
              </a:rPr>
              <a:t>https://cabinet.ruobr.ru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870450" y="4750689"/>
            <a:ext cx="3669665" cy="76009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indent="411480">
              <a:lnSpc>
                <a:spcPct val="100800"/>
              </a:lnSpc>
              <a:spcBef>
                <a:spcPts val="75"/>
              </a:spcBef>
              <a:tabLst>
                <a:tab pos="1417955" algn="l"/>
                <a:tab pos="2028825" algn="l"/>
                <a:tab pos="2480310" algn="l"/>
                <a:tab pos="2564130" algn="l"/>
                <a:tab pos="3510279" algn="l"/>
              </a:tabLst>
            </a:pPr>
            <a:r>
              <a:rPr sz="2400" spc="-10" dirty="0">
                <a:latin typeface="Calibri"/>
                <a:cs typeface="Calibri"/>
              </a:rPr>
              <a:t>Переходим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25" dirty="0">
                <a:latin typeface="Calibri"/>
                <a:cs typeface="Calibri"/>
              </a:rPr>
              <a:t>по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10" dirty="0">
                <a:latin typeface="Calibri"/>
                <a:cs typeface="Calibri"/>
              </a:rPr>
              <a:t>ссылке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50" dirty="0">
                <a:latin typeface="Calibri"/>
                <a:cs typeface="Calibri"/>
              </a:rPr>
              <a:t>в </a:t>
            </a:r>
            <a:r>
              <a:rPr sz="2400" spc="-10" dirty="0">
                <a:latin typeface="Calibri"/>
                <a:cs typeface="Calibri"/>
              </a:rPr>
              <a:t>случае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20" dirty="0">
                <a:latin typeface="Calibri"/>
                <a:cs typeface="Calibri"/>
              </a:rPr>
              <a:t>если</a:t>
            </a:r>
            <a:r>
              <a:rPr sz="2400" dirty="0">
                <a:latin typeface="Calibri"/>
                <a:cs typeface="Calibri"/>
              </a:rPr>
              <a:t>			</a:t>
            </a:r>
            <a:r>
              <a:rPr sz="2400" spc="-10" dirty="0">
                <a:latin typeface="Calibri"/>
                <a:cs typeface="Calibri"/>
              </a:rPr>
              <a:t>ребенок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4596" y="5055195"/>
            <a:ext cx="2414270" cy="96456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2800" dirty="0">
                <a:latin typeface="Calibri"/>
                <a:cs typeface="Calibri"/>
              </a:rPr>
              <a:t>Вводим</a:t>
            </a:r>
            <a:r>
              <a:rPr sz="2800" spc="-1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логин</a:t>
            </a:r>
            <a:r>
              <a:rPr sz="2800" spc="-114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и</a:t>
            </a:r>
            <a:endParaRPr sz="2800">
              <a:latin typeface="Calibri"/>
              <a:cs typeface="Calibri"/>
            </a:endParaRPr>
          </a:p>
          <a:p>
            <a:pPr marL="903605">
              <a:lnSpc>
                <a:spcPct val="100000"/>
              </a:lnSpc>
              <a:spcBef>
                <a:spcPts val="335"/>
              </a:spcBef>
            </a:pPr>
            <a:r>
              <a:rPr sz="2800" spc="-10" dirty="0">
                <a:latin typeface="Calibri"/>
                <a:cs typeface="Calibri"/>
              </a:rPr>
              <a:t>пароль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29380" y="5117719"/>
            <a:ext cx="5854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25" dirty="0">
                <a:solidFill>
                  <a:srgbClr val="FF0000"/>
                </a:solidFill>
                <a:latin typeface="Calibri"/>
                <a:cs typeface="Calibri"/>
              </a:rPr>
              <a:t>или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70450" y="5488330"/>
            <a:ext cx="3677920" cy="1121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5240" algn="just">
              <a:lnSpc>
                <a:spcPct val="99800"/>
              </a:lnSpc>
              <a:spcBef>
                <a:spcPts val="105"/>
              </a:spcBef>
              <a:tabLst>
                <a:tab pos="3361690" algn="l"/>
              </a:tabLst>
            </a:pPr>
            <a:r>
              <a:rPr sz="2400" dirty="0">
                <a:latin typeface="Calibri"/>
                <a:cs typeface="Calibri"/>
              </a:rPr>
              <a:t>отсутствует</a:t>
            </a:r>
            <a:r>
              <a:rPr sz="2400" spc="330" dirty="0">
                <a:latin typeface="Calibri"/>
                <a:cs typeface="Calibri"/>
              </a:rPr>
              <a:t>  </a:t>
            </a:r>
            <a:r>
              <a:rPr sz="2400" dirty="0">
                <a:latin typeface="Calibri"/>
                <a:cs typeface="Calibri"/>
              </a:rPr>
              <a:t>в</a:t>
            </a:r>
            <a:r>
              <a:rPr sz="2400" spc="270" dirty="0">
                <a:latin typeface="Calibri"/>
                <a:cs typeface="Calibri"/>
              </a:rPr>
              <a:t>  </a:t>
            </a:r>
            <a:r>
              <a:rPr sz="2400" dirty="0">
                <a:latin typeface="Calibri"/>
                <a:cs typeface="Calibri"/>
              </a:rPr>
              <a:t>базе,</a:t>
            </a:r>
            <a:r>
              <a:rPr sz="2400" spc="305" dirty="0">
                <a:latin typeface="Calibri"/>
                <a:cs typeface="Calibri"/>
              </a:rPr>
              <a:t>  </a:t>
            </a:r>
            <a:r>
              <a:rPr sz="2400" dirty="0">
                <a:latin typeface="Calibri"/>
                <a:cs typeface="Calibri"/>
              </a:rPr>
              <a:t>а</a:t>
            </a:r>
            <a:r>
              <a:rPr sz="2400" spc="265" dirty="0">
                <a:latin typeface="Calibri"/>
                <a:cs typeface="Calibri"/>
              </a:rPr>
              <a:t>  </a:t>
            </a:r>
            <a:r>
              <a:rPr sz="2400" spc="-25" dirty="0">
                <a:latin typeface="Calibri"/>
                <a:cs typeface="Calibri"/>
              </a:rPr>
              <a:t>вы </a:t>
            </a:r>
            <a:r>
              <a:rPr sz="2400" spc="-10" dirty="0">
                <a:latin typeface="Calibri"/>
                <a:cs typeface="Calibri"/>
              </a:rPr>
              <a:t>зарегистрированы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50" dirty="0">
                <a:latin typeface="Calibri"/>
                <a:cs typeface="Calibri"/>
              </a:rPr>
              <a:t>на </a:t>
            </a:r>
            <a:r>
              <a:rPr sz="2400" dirty="0">
                <a:latin typeface="Calibri"/>
                <a:cs typeface="Calibri"/>
              </a:rPr>
              <a:t>портале</a:t>
            </a:r>
            <a:r>
              <a:rPr sz="2400" spc="459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ГОСУСЛУГ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Работа</a:t>
            </a:r>
            <a:r>
              <a:rPr spc="-105" dirty="0"/>
              <a:t> </a:t>
            </a:r>
            <a:r>
              <a:rPr dirty="0"/>
              <a:t>с</a:t>
            </a:r>
            <a:r>
              <a:rPr spc="-70" dirty="0"/>
              <a:t> </a:t>
            </a:r>
            <a:r>
              <a:rPr dirty="0"/>
              <a:t>личным</a:t>
            </a:r>
            <a:r>
              <a:rPr spc="-100" dirty="0"/>
              <a:t> </a:t>
            </a:r>
            <a:r>
              <a:rPr dirty="0"/>
              <a:t>кабинетом</a:t>
            </a:r>
            <a:r>
              <a:rPr spc="-150" dirty="0"/>
              <a:t> </a:t>
            </a:r>
            <a:r>
              <a:rPr spc="-10" dirty="0"/>
              <a:t>РОДИТЕЛЯ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15922" y="810844"/>
            <a:ext cx="6799580" cy="8839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Calibri"/>
                <a:cs typeface="Calibri"/>
              </a:rPr>
              <a:t>Вы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вошли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в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свой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личный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кабинет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на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портале</a:t>
            </a:r>
            <a:endParaRPr sz="2800">
              <a:latin typeface="Calibri"/>
              <a:cs typeface="Calibri"/>
            </a:endParaRPr>
          </a:p>
          <a:p>
            <a:pPr marR="465455" algn="ctr">
              <a:lnSpc>
                <a:spcPct val="100000"/>
              </a:lnSpc>
              <a:spcBef>
                <a:spcPts val="40"/>
              </a:spcBef>
            </a:pPr>
            <a:r>
              <a:rPr sz="2800" spc="-20" dirty="0">
                <a:latin typeface="Calibri"/>
                <a:cs typeface="Calibri"/>
              </a:rPr>
              <a:t>«Электронная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школа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2.0.»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9818" y="36321"/>
            <a:ext cx="78898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Работа</a:t>
            </a:r>
            <a:r>
              <a:rPr spc="-110" dirty="0"/>
              <a:t> </a:t>
            </a:r>
            <a:r>
              <a:rPr dirty="0"/>
              <a:t>с</a:t>
            </a:r>
            <a:r>
              <a:rPr spc="-65" dirty="0"/>
              <a:t> </a:t>
            </a:r>
            <a:r>
              <a:rPr dirty="0"/>
              <a:t>личным</a:t>
            </a:r>
            <a:r>
              <a:rPr spc="-90" dirty="0"/>
              <a:t> </a:t>
            </a:r>
            <a:r>
              <a:rPr dirty="0"/>
              <a:t>кабинетом</a:t>
            </a:r>
            <a:r>
              <a:rPr spc="-150" dirty="0"/>
              <a:t> </a:t>
            </a:r>
            <a:r>
              <a:rPr spc="-10" dirty="0"/>
              <a:t>РОДИТЕЛЯ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6334" y="531875"/>
            <a:ext cx="8656955" cy="902969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b="1" dirty="0">
                <a:solidFill>
                  <a:srgbClr val="FF0000"/>
                </a:solidFill>
                <a:latin typeface="Calibri"/>
                <a:cs typeface="Calibri"/>
              </a:rPr>
              <a:t>1</a:t>
            </a:r>
            <a:r>
              <a:rPr sz="2400" b="1" dirty="0">
                <a:latin typeface="Calibri"/>
                <a:cs typeface="Calibri"/>
              </a:rPr>
              <a:t>.</a:t>
            </a:r>
            <a:r>
              <a:rPr sz="2400" b="1" spc="-13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Войдите</a:t>
            </a:r>
            <a:r>
              <a:rPr sz="2400" b="1" spc="-3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в</a:t>
            </a:r>
            <a:r>
              <a:rPr sz="2400" b="1" spc="-12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раздел</a:t>
            </a:r>
            <a:r>
              <a:rPr sz="2400" b="1" spc="-3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«ОБО</a:t>
            </a:r>
            <a:r>
              <a:rPr sz="2400" b="1" spc="-10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МНЕ/ЛИЧНАЯ</a:t>
            </a:r>
            <a:r>
              <a:rPr sz="2400" b="1" spc="-10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ИНФОРМАЦИЯ».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70"/>
              </a:spcBef>
              <a:tabLst>
                <a:tab pos="411480" algn="l"/>
                <a:tab pos="1658620" algn="l"/>
                <a:tab pos="2949575" algn="l"/>
                <a:tab pos="4765040" algn="l"/>
                <a:tab pos="6665595" algn="l"/>
                <a:tab pos="7063740" algn="l"/>
              </a:tabLst>
            </a:pPr>
            <a:r>
              <a:rPr sz="2400" spc="-50" dirty="0">
                <a:latin typeface="Calibri"/>
                <a:cs typeface="Calibri"/>
              </a:rPr>
              <a:t>В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10" dirty="0">
                <a:latin typeface="Calibri"/>
                <a:cs typeface="Calibri"/>
              </a:rPr>
              <a:t>данном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10" dirty="0">
                <a:latin typeface="Calibri"/>
                <a:cs typeface="Calibri"/>
              </a:rPr>
              <a:t>разделе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10" dirty="0">
                <a:latin typeface="Calibri"/>
                <a:cs typeface="Calibri"/>
              </a:rPr>
              <a:t>указывается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10" dirty="0">
                <a:latin typeface="Calibri"/>
                <a:cs typeface="Calibri"/>
              </a:rPr>
              <a:t>информация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b="1" spc="-50" dirty="0">
                <a:latin typeface="Calibri"/>
                <a:cs typeface="Calibri"/>
              </a:rPr>
              <a:t>о</a:t>
            </a:r>
            <a:r>
              <a:rPr sz="2400" b="1" dirty="0">
                <a:latin typeface="Calibri"/>
                <a:cs typeface="Calibri"/>
              </a:rPr>
              <a:t>	</a:t>
            </a:r>
            <a:r>
              <a:rPr sz="2400" b="1" spc="-10" dirty="0">
                <a:latin typeface="Calibri"/>
                <a:cs typeface="Calibri"/>
              </a:rPr>
              <a:t>ЗАЯВИТЕЛЕ</a:t>
            </a:r>
            <a:r>
              <a:rPr sz="2400" spc="-10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6334" y="1411935"/>
            <a:ext cx="3122930" cy="760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55115" algn="l"/>
                <a:tab pos="1928495" algn="l"/>
              </a:tabLst>
            </a:pPr>
            <a:r>
              <a:rPr sz="2400" spc="-10" dirty="0">
                <a:latin typeface="Calibri"/>
                <a:cs typeface="Calibri"/>
              </a:rPr>
              <a:t>Заявитель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50" dirty="0">
                <a:latin typeface="Calibri"/>
                <a:cs typeface="Calibri"/>
              </a:rPr>
              <a:t>–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45" dirty="0">
                <a:latin typeface="Calibri"/>
                <a:cs typeface="Calibri"/>
              </a:rPr>
              <a:t>родитель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  <a:tabLst>
                <a:tab pos="1350645" algn="l"/>
              </a:tabLst>
            </a:pPr>
            <a:r>
              <a:rPr sz="2400" spc="-10" dirty="0">
                <a:latin typeface="Calibri"/>
                <a:cs typeface="Calibri"/>
              </a:rPr>
              <a:t>которого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10" dirty="0">
                <a:latin typeface="Calibri"/>
                <a:cs typeface="Calibri"/>
              </a:rPr>
              <a:t>будет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34589" y="1781302"/>
            <a:ext cx="19564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libri"/>
                <a:cs typeface="Calibri"/>
              </a:rPr>
              <a:t>сформировано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71746" y="1781302"/>
            <a:ext cx="171068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51305" algn="l"/>
              </a:tabLst>
            </a:pPr>
            <a:r>
              <a:rPr sz="2400" spc="-10" dirty="0">
                <a:latin typeface="Calibri"/>
                <a:cs typeface="Calibri"/>
              </a:rPr>
              <a:t>заявление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50" dirty="0">
                <a:latin typeface="Calibri"/>
                <a:cs typeface="Calibri"/>
              </a:rPr>
              <a:t>в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43598" y="1781302"/>
            <a:ext cx="15030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76325" algn="l"/>
              </a:tabLst>
            </a:pPr>
            <a:r>
              <a:rPr sz="2400" spc="-10" dirty="0">
                <a:latin typeface="Calibri"/>
                <a:cs typeface="Calibri"/>
              </a:rPr>
              <a:t>школу,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25" dirty="0">
                <a:latin typeface="Calibri"/>
                <a:cs typeface="Calibri"/>
              </a:rPr>
              <a:t>кто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65652" y="1411935"/>
            <a:ext cx="5297170" cy="760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3495" algn="r">
              <a:lnSpc>
                <a:spcPct val="100000"/>
              </a:lnSpc>
              <a:spcBef>
                <a:spcPts val="100"/>
              </a:spcBef>
              <a:tabLst>
                <a:tab pos="1593850" algn="l"/>
                <a:tab pos="3900170" algn="l"/>
                <a:tab pos="4413885" algn="l"/>
              </a:tabLst>
            </a:pPr>
            <a:r>
              <a:rPr sz="2400" spc="-10" dirty="0">
                <a:latin typeface="Calibri"/>
                <a:cs typeface="Calibri"/>
              </a:rPr>
              <a:t>(законный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10" dirty="0">
                <a:latin typeface="Calibri"/>
                <a:cs typeface="Calibri"/>
              </a:rPr>
              <a:t>представитель),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25" dirty="0">
                <a:latin typeface="Calibri"/>
                <a:cs typeface="Calibri"/>
              </a:rPr>
              <a:t>от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10" dirty="0">
                <a:latin typeface="Calibri"/>
                <a:cs typeface="Calibri"/>
              </a:rPr>
              <a:t>имени</a:t>
            </a:r>
            <a:endParaRPr sz="24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25"/>
              </a:spcBef>
            </a:pPr>
            <a:r>
              <a:rPr sz="2400" spc="-10" dirty="0">
                <a:latin typeface="Calibri"/>
                <a:cs typeface="Calibri"/>
              </a:rPr>
              <a:t>будет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6334" y="2148585"/>
            <a:ext cx="8696325" cy="391096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algn="just">
              <a:lnSpc>
                <a:spcPct val="100899"/>
              </a:lnSpc>
              <a:spcBef>
                <a:spcPts val="75"/>
              </a:spcBef>
            </a:pPr>
            <a:r>
              <a:rPr sz="2400" dirty="0">
                <a:latin typeface="Calibri"/>
                <a:cs typeface="Calibri"/>
              </a:rPr>
              <a:t>лично</a:t>
            </a:r>
            <a:r>
              <a:rPr sz="2400" spc="315" dirty="0">
                <a:latin typeface="Calibri"/>
                <a:cs typeface="Calibri"/>
              </a:rPr>
              <a:t>  </a:t>
            </a:r>
            <a:r>
              <a:rPr sz="2400" dirty="0">
                <a:latin typeface="Calibri"/>
                <a:cs typeface="Calibri"/>
              </a:rPr>
              <a:t>предоставлять</a:t>
            </a:r>
            <a:r>
              <a:rPr sz="2400" spc="300" dirty="0">
                <a:latin typeface="Calibri"/>
                <a:cs typeface="Calibri"/>
              </a:rPr>
              <a:t>  </a:t>
            </a:r>
            <a:r>
              <a:rPr sz="2400" dirty="0">
                <a:latin typeface="Calibri"/>
                <a:cs typeface="Calibri"/>
              </a:rPr>
              <a:t>оригиналы</a:t>
            </a:r>
            <a:r>
              <a:rPr sz="2400" spc="320" dirty="0">
                <a:latin typeface="Calibri"/>
                <a:cs typeface="Calibri"/>
              </a:rPr>
              <a:t>  </a:t>
            </a:r>
            <a:r>
              <a:rPr sz="2400" dirty="0">
                <a:latin typeface="Calibri"/>
                <a:cs typeface="Calibri"/>
              </a:rPr>
              <a:t>документов</a:t>
            </a:r>
            <a:r>
              <a:rPr sz="2400" spc="320" dirty="0">
                <a:latin typeface="Calibri"/>
                <a:cs typeface="Calibri"/>
              </a:rPr>
              <a:t>  </a:t>
            </a:r>
            <a:r>
              <a:rPr sz="2400" dirty="0">
                <a:latin typeface="Calibri"/>
                <a:cs typeface="Calibri"/>
              </a:rPr>
              <a:t>и</a:t>
            </a:r>
            <a:r>
              <a:rPr sz="2400" spc="315" dirty="0">
                <a:latin typeface="Calibri"/>
                <a:cs typeface="Calibri"/>
              </a:rPr>
              <a:t>  </a:t>
            </a:r>
            <a:r>
              <a:rPr sz="2400" spc="-10" dirty="0">
                <a:latin typeface="Calibri"/>
                <a:cs typeface="Calibri"/>
              </a:rPr>
              <a:t>подписывать </a:t>
            </a:r>
            <a:r>
              <a:rPr sz="2400" dirty="0">
                <a:latin typeface="Calibri"/>
                <a:cs typeface="Calibri"/>
              </a:rPr>
              <a:t>распечатанное</a:t>
            </a:r>
            <a:r>
              <a:rPr sz="2400" spc="395" dirty="0">
                <a:latin typeface="Calibri"/>
                <a:cs typeface="Calibri"/>
              </a:rPr>
              <a:t>   </a:t>
            </a:r>
            <a:r>
              <a:rPr sz="2400" dirty="0">
                <a:latin typeface="Calibri"/>
                <a:cs typeface="Calibri"/>
              </a:rPr>
              <a:t>через</a:t>
            </a:r>
            <a:r>
              <a:rPr sz="2400" spc="400" dirty="0">
                <a:latin typeface="Calibri"/>
                <a:cs typeface="Calibri"/>
              </a:rPr>
              <a:t>   </a:t>
            </a:r>
            <a:r>
              <a:rPr sz="2400" dirty="0">
                <a:latin typeface="Calibri"/>
                <a:cs typeface="Calibri"/>
              </a:rPr>
              <a:t>портал</a:t>
            </a:r>
            <a:r>
              <a:rPr sz="2400" spc="405" dirty="0">
                <a:latin typeface="Calibri"/>
                <a:cs typeface="Calibri"/>
              </a:rPr>
              <a:t>   </a:t>
            </a:r>
            <a:r>
              <a:rPr sz="2400" dirty="0">
                <a:latin typeface="Calibri"/>
                <a:cs typeface="Calibri"/>
              </a:rPr>
              <a:t>«Электронная</a:t>
            </a:r>
            <a:r>
              <a:rPr sz="2400" spc="405" dirty="0">
                <a:latin typeface="Calibri"/>
                <a:cs typeface="Calibri"/>
              </a:rPr>
              <a:t>   </a:t>
            </a:r>
            <a:r>
              <a:rPr sz="2400" dirty="0">
                <a:latin typeface="Calibri"/>
                <a:cs typeface="Calibri"/>
              </a:rPr>
              <a:t>школа</a:t>
            </a:r>
            <a:r>
              <a:rPr sz="2400" spc="400" dirty="0">
                <a:latin typeface="Calibri"/>
                <a:cs typeface="Calibri"/>
              </a:rPr>
              <a:t>   </a:t>
            </a:r>
            <a:r>
              <a:rPr sz="2400" spc="-10" dirty="0">
                <a:latin typeface="Calibri"/>
                <a:cs typeface="Calibri"/>
              </a:rPr>
              <a:t>2.0.» заявление.</a:t>
            </a:r>
            <a:endParaRPr sz="2400">
              <a:latin typeface="Calibri"/>
              <a:cs typeface="Calibri"/>
            </a:endParaRPr>
          </a:p>
          <a:p>
            <a:pPr marL="12700" marR="16510" indent="-3810" algn="just">
              <a:lnSpc>
                <a:spcPct val="100800"/>
              </a:lnSpc>
              <a:spcBef>
                <a:spcPts val="585"/>
              </a:spcBef>
              <a:buClr>
                <a:srgbClr val="FF0000"/>
              </a:buClr>
              <a:buSzPct val="95833"/>
              <a:buAutoNum type="arabicPeriod" startAt="2"/>
              <a:tabLst>
                <a:tab pos="247015" algn="l"/>
              </a:tabLst>
            </a:pPr>
            <a:r>
              <a:rPr sz="2400" b="1" dirty="0">
                <a:latin typeface="Calibri"/>
                <a:cs typeface="Calibri"/>
              </a:rPr>
              <a:t>	Введите/проверьте</a:t>
            </a:r>
            <a:r>
              <a:rPr sz="2400" b="1" spc="33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данные</a:t>
            </a:r>
            <a:r>
              <a:rPr sz="2400" b="1" spc="29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о</a:t>
            </a:r>
            <a:r>
              <a:rPr sz="2400" b="1" spc="28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заявителе</a:t>
            </a:r>
            <a:r>
              <a:rPr sz="2400" b="1" spc="32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по</a:t>
            </a:r>
            <a:r>
              <a:rPr sz="2400" b="1" spc="28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разделам:</a:t>
            </a:r>
            <a:r>
              <a:rPr sz="2400" b="1" spc="3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общая </a:t>
            </a:r>
            <a:r>
              <a:rPr sz="2400" dirty="0">
                <a:latin typeface="Calibri"/>
                <a:cs typeface="Calibri"/>
              </a:rPr>
              <a:t>информация,</a:t>
            </a:r>
            <a:r>
              <a:rPr sz="2400" spc="4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документы</a:t>
            </a:r>
            <a:r>
              <a:rPr sz="2400" spc="4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удостоверяющие</a:t>
            </a:r>
            <a:r>
              <a:rPr sz="2400" spc="4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личность,</a:t>
            </a:r>
            <a:r>
              <a:rPr sz="2400" spc="39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контактная </a:t>
            </a:r>
            <a:r>
              <a:rPr sz="2400" dirty="0">
                <a:latin typeface="Calibri"/>
                <a:cs typeface="Calibri"/>
              </a:rPr>
              <a:t>информация,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информация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о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работе,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адрес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проживания.</a:t>
            </a:r>
            <a:endParaRPr sz="2400">
              <a:latin typeface="Calibri"/>
              <a:cs typeface="Calibri"/>
            </a:endParaRPr>
          </a:p>
          <a:p>
            <a:pPr marL="311150" indent="-298450" algn="just">
              <a:lnSpc>
                <a:spcPct val="100000"/>
              </a:lnSpc>
              <a:spcBef>
                <a:spcPts val="430"/>
              </a:spcBef>
              <a:buClr>
                <a:srgbClr val="FF0000"/>
              </a:buClr>
              <a:buSzPct val="95833"/>
              <a:buAutoNum type="arabicPeriod" startAt="2"/>
              <a:tabLst>
                <a:tab pos="311150" algn="l"/>
              </a:tabLst>
            </a:pPr>
            <a:r>
              <a:rPr sz="2400" b="1" dirty="0">
                <a:latin typeface="Calibri"/>
                <a:cs typeface="Calibri"/>
              </a:rPr>
              <a:t>Войдите</a:t>
            </a:r>
            <a:r>
              <a:rPr sz="2400" b="1" spc="-9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в</a:t>
            </a:r>
            <a:r>
              <a:rPr sz="2400" b="1" spc="-13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раздел</a:t>
            </a:r>
            <a:r>
              <a:rPr sz="2400" b="1" spc="-5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«ДЕТИ»</a:t>
            </a:r>
            <a:endParaRPr sz="2400">
              <a:latin typeface="Calibri"/>
              <a:cs typeface="Calibri"/>
            </a:endParaRPr>
          </a:p>
          <a:p>
            <a:pPr marL="12700" marR="19050" indent="-4445" algn="just">
              <a:lnSpc>
                <a:spcPct val="100899"/>
              </a:lnSpc>
              <a:spcBef>
                <a:spcPts val="575"/>
              </a:spcBef>
              <a:buClr>
                <a:srgbClr val="FF0000"/>
              </a:buClr>
              <a:buSzPct val="95833"/>
              <a:buAutoNum type="arabicPeriod" startAt="2"/>
              <a:tabLst>
                <a:tab pos="246379" algn="l"/>
              </a:tabLst>
            </a:pPr>
            <a:r>
              <a:rPr sz="2400" b="1" dirty="0">
                <a:latin typeface="Calibri"/>
                <a:cs typeface="Calibri"/>
              </a:rPr>
              <a:t>	Введите/проверьте</a:t>
            </a:r>
            <a:r>
              <a:rPr sz="2400" b="1" spc="509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данные</a:t>
            </a:r>
            <a:r>
              <a:rPr sz="2400" b="1" spc="484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о</a:t>
            </a:r>
            <a:r>
              <a:rPr sz="2400" b="1" spc="47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ребенке:</a:t>
            </a:r>
            <a:r>
              <a:rPr sz="2400" b="1" spc="4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(кем</a:t>
            </a:r>
            <a:r>
              <a:rPr sz="2400" spc="459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вы</a:t>
            </a:r>
            <a:r>
              <a:rPr sz="2400" spc="4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приходитесь </a:t>
            </a:r>
            <a:r>
              <a:rPr sz="2400" dirty="0">
                <a:latin typeface="Calibri"/>
                <a:cs typeface="Calibri"/>
              </a:rPr>
              <a:t>ребенку,</a:t>
            </a:r>
            <a:r>
              <a:rPr sz="2400" spc="525" dirty="0">
                <a:latin typeface="Calibri"/>
                <a:cs typeface="Calibri"/>
              </a:rPr>
              <a:t>  </a:t>
            </a:r>
            <a:r>
              <a:rPr sz="2400" dirty="0">
                <a:latin typeface="Calibri"/>
                <a:cs typeface="Calibri"/>
              </a:rPr>
              <a:t>Ф.И.О.,</a:t>
            </a:r>
            <a:r>
              <a:rPr sz="2400" spc="570" dirty="0">
                <a:latin typeface="Calibri"/>
                <a:cs typeface="Calibri"/>
              </a:rPr>
              <a:t>  </a:t>
            </a:r>
            <a:r>
              <a:rPr sz="2400" dirty="0">
                <a:latin typeface="Calibri"/>
                <a:cs typeface="Calibri"/>
              </a:rPr>
              <a:t>дата</a:t>
            </a:r>
            <a:r>
              <a:rPr sz="2400" spc="530" dirty="0">
                <a:latin typeface="Calibri"/>
                <a:cs typeface="Calibri"/>
              </a:rPr>
              <a:t>  </a:t>
            </a:r>
            <a:r>
              <a:rPr sz="2400" dirty="0">
                <a:latin typeface="Calibri"/>
                <a:cs typeface="Calibri"/>
              </a:rPr>
              <a:t>рождения,</a:t>
            </a:r>
            <a:r>
              <a:rPr sz="2400" spc="535" dirty="0">
                <a:latin typeface="Calibri"/>
                <a:cs typeface="Calibri"/>
              </a:rPr>
              <a:t>  </a:t>
            </a:r>
            <a:r>
              <a:rPr sz="2400" dirty="0">
                <a:latin typeface="Calibri"/>
                <a:cs typeface="Calibri"/>
              </a:rPr>
              <a:t>место</a:t>
            </a:r>
            <a:r>
              <a:rPr sz="2400" spc="545" dirty="0">
                <a:latin typeface="Calibri"/>
                <a:cs typeface="Calibri"/>
              </a:rPr>
              <a:t>  </a:t>
            </a:r>
            <a:r>
              <a:rPr sz="2400" dirty="0">
                <a:latin typeface="Calibri"/>
                <a:cs typeface="Calibri"/>
              </a:rPr>
              <a:t>рождения,</a:t>
            </a:r>
            <a:r>
              <a:rPr sz="2400" spc="525" dirty="0">
                <a:latin typeface="Calibri"/>
                <a:cs typeface="Calibri"/>
              </a:rPr>
              <a:t>  </a:t>
            </a:r>
            <a:r>
              <a:rPr sz="2400" spc="-10" dirty="0">
                <a:latin typeface="Calibri"/>
                <a:cs typeface="Calibri"/>
              </a:rPr>
              <a:t>адрес проживания)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Работа</a:t>
            </a:r>
            <a:r>
              <a:rPr spc="-105" dirty="0"/>
              <a:t> </a:t>
            </a:r>
            <a:r>
              <a:rPr dirty="0"/>
              <a:t>с</a:t>
            </a:r>
            <a:r>
              <a:rPr spc="-60" dirty="0"/>
              <a:t> </a:t>
            </a:r>
            <a:r>
              <a:rPr dirty="0"/>
              <a:t>личным</a:t>
            </a:r>
            <a:r>
              <a:rPr spc="-100" dirty="0"/>
              <a:t> </a:t>
            </a:r>
            <a:r>
              <a:rPr dirty="0"/>
              <a:t>кабинетом</a:t>
            </a:r>
            <a:r>
              <a:rPr spc="-170" dirty="0"/>
              <a:t> </a:t>
            </a:r>
            <a:r>
              <a:rPr spc="-10" dirty="0"/>
              <a:t>РОДИТЕЛЯ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8572" y="570102"/>
            <a:ext cx="8653780" cy="266192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 marR="5080" indent="387985" algn="just">
              <a:lnSpc>
                <a:spcPct val="80300"/>
              </a:lnSpc>
              <a:spcBef>
                <a:spcPts val="575"/>
              </a:spcBef>
              <a:buClr>
                <a:srgbClr val="FF0000"/>
              </a:buClr>
              <a:buSzPct val="90000"/>
              <a:buFont typeface="Calibri"/>
              <a:buAutoNum type="arabicPeriod" startAt="5"/>
              <a:tabLst>
                <a:tab pos="400685" algn="l"/>
              </a:tabLst>
            </a:pPr>
            <a:r>
              <a:rPr sz="2000" dirty="0">
                <a:latin typeface="Calibri"/>
                <a:cs typeface="Calibri"/>
              </a:rPr>
              <a:t>В</a:t>
            </a:r>
            <a:r>
              <a:rPr sz="2000" spc="33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соответствии</a:t>
            </a:r>
            <a:r>
              <a:rPr sz="2000" spc="35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с</a:t>
            </a:r>
            <a:r>
              <a:rPr sz="2000" spc="34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приказом</a:t>
            </a:r>
            <a:r>
              <a:rPr sz="2000" spc="34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Министерства</a:t>
            </a:r>
            <a:r>
              <a:rPr sz="2000" spc="36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просвещения</a:t>
            </a:r>
            <a:r>
              <a:rPr sz="2000" spc="360" dirty="0">
                <a:latin typeface="Calibri"/>
                <a:cs typeface="Calibri"/>
              </a:rPr>
              <a:t>  </a:t>
            </a:r>
            <a:r>
              <a:rPr sz="2000" spc="-10" dirty="0">
                <a:latin typeface="Calibri"/>
                <a:cs typeface="Calibri"/>
              </a:rPr>
              <a:t>Российской </a:t>
            </a:r>
            <a:r>
              <a:rPr sz="2000" dirty="0">
                <a:latin typeface="Calibri"/>
                <a:cs typeface="Calibri"/>
              </a:rPr>
              <a:t>Федерации</a:t>
            </a:r>
            <a:r>
              <a:rPr sz="2000" spc="6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от</a:t>
            </a:r>
            <a:r>
              <a:rPr sz="2000" spc="23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02.09.2020г.</a:t>
            </a:r>
            <a:r>
              <a:rPr sz="2000" spc="4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№</a:t>
            </a:r>
            <a:r>
              <a:rPr sz="2000" spc="2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458</a:t>
            </a:r>
            <a:r>
              <a:rPr sz="2000" spc="6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«Об</a:t>
            </a:r>
            <a:r>
              <a:rPr sz="2000" spc="6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утверждении</a:t>
            </a:r>
            <a:r>
              <a:rPr sz="2000" spc="23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Порядка</a:t>
            </a:r>
            <a:r>
              <a:rPr sz="2000" spc="7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приема</a:t>
            </a:r>
            <a:r>
              <a:rPr sz="2000" spc="60" dirty="0">
                <a:latin typeface="Calibri"/>
                <a:cs typeface="Calibri"/>
              </a:rPr>
              <a:t>  </a:t>
            </a:r>
            <a:r>
              <a:rPr sz="2000" spc="-25" dirty="0">
                <a:latin typeface="Calibri"/>
                <a:cs typeface="Calibri"/>
              </a:rPr>
              <a:t>на </a:t>
            </a:r>
            <a:r>
              <a:rPr sz="2000" dirty="0">
                <a:latin typeface="Calibri"/>
                <a:cs typeface="Calibri"/>
              </a:rPr>
              <a:t>обучение</a:t>
            </a:r>
            <a:r>
              <a:rPr sz="2000" spc="2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по</a:t>
            </a:r>
            <a:r>
              <a:rPr sz="2000" spc="25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образовательным</a:t>
            </a:r>
            <a:r>
              <a:rPr sz="2000" spc="2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программам</a:t>
            </a:r>
            <a:r>
              <a:rPr sz="2000" spc="2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начального</a:t>
            </a:r>
            <a:r>
              <a:rPr sz="2000" spc="2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общего</a:t>
            </a:r>
            <a:r>
              <a:rPr sz="2000" spc="2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основного</a:t>
            </a:r>
            <a:r>
              <a:rPr sz="2000" spc="260" dirty="0">
                <a:latin typeface="Calibri"/>
                <a:cs typeface="Calibri"/>
              </a:rPr>
              <a:t> </a:t>
            </a:r>
            <a:r>
              <a:rPr sz="2000" spc="-50" dirty="0">
                <a:latin typeface="Calibri"/>
                <a:cs typeface="Calibri"/>
              </a:rPr>
              <a:t>и </a:t>
            </a:r>
            <a:r>
              <a:rPr sz="2000" dirty="0">
                <a:latin typeface="Calibri"/>
                <a:cs typeface="Calibri"/>
              </a:rPr>
              <a:t>среднего</a:t>
            </a:r>
            <a:r>
              <a:rPr sz="2000" spc="335" dirty="0">
                <a:latin typeface="Calibri"/>
                <a:cs typeface="Calibri"/>
              </a:rPr>
              <a:t>   </a:t>
            </a:r>
            <a:r>
              <a:rPr sz="2000" dirty="0">
                <a:latin typeface="Calibri"/>
                <a:cs typeface="Calibri"/>
              </a:rPr>
              <a:t>общего</a:t>
            </a:r>
            <a:r>
              <a:rPr sz="2000" spc="340" dirty="0">
                <a:latin typeface="Calibri"/>
                <a:cs typeface="Calibri"/>
              </a:rPr>
              <a:t>   </a:t>
            </a:r>
            <a:r>
              <a:rPr sz="2000" dirty="0">
                <a:latin typeface="Calibri"/>
                <a:cs typeface="Calibri"/>
              </a:rPr>
              <a:t>образования»</a:t>
            </a:r>
            <a:r>
              <a:rPr sz="2000" spc="350" dirty="0">
                <a:latin typeface="Calibri"/>
                <a:cs typeface="Calibri"/>
              </a:rPr>
              <a:t>   </a:t>
            </a:r>
            <a:r>
              <a:rPr sz="2000" dirty="0">
                <a:latin typeface="Calibri"/>
                <a:cs typeface="Calibri"/>
              </a:rPr>
              <a:t>(законные</a:t>
            </a:r>
            <a:r>
              <a:rPr sz="2000" spc="360" dirty="0">
                <a:latin typeface="Calibri"/>
                <a:cs typeface="Calibri"/>
              </a:rPr>
              <a:t>   </a:t>
            </a:r>
            <a:r>
              <a:rPr sz="2000" dirty="0">
                <a:latin typeface="Calibri"/>
                <a:cs typeface="Calibri"/>
              </a:rPr>
              <a:t>представители)</a:t>
            </a:r>
            <a:r>
              <a:rPr sz="2000" spc="345" dirty="0">
                <a:latin typeface="Calibri"/>
                <a:cs typeface="Calibri"/>
              </a:rPr>
              <a:t>   </a:t>
            </a:r>
            <a:r>
              <a:rPr sz="2000" b="1" spc="-10" dirty="0">
                <a:latin typeface="Calibri"/>
                <a:cs typeface="Calibri"/>
              </a:rPr>
              <a:t>должны </a:t>
            </a:r>
            <a:r>
              <a:rPr sz="2000" b="1" dirty="0">
                <a:latin typeface="Calibri"/>
                <a:cs typeface="Calibri"/>
              </a:rPr>
              <a:t>предоставить</a:t>
            </a:r>
            <a:r>
              <a:rPr sz="2000" b="1" spc="325" dirty="0">
                <a:latin typeface="Calibri"/>
                <a:cs typeface="Calibri"/>
              </a:rPr>
              <a:t>   </a:t>
            </a:r>
            <a:r>
              <a:rPr sz="2000" b="1" dirty="0">
                <a:latin typeface="Calibri"/>
                <a:cs typeface="Calibri"/>
              </a:rPr>
              <a:t>следующие</a:t>
            </a:r>
            <a:r>
              <a:rPr sz="2000" b="1" spc="340" dirty="0">
                <a:latin typeface="Calibri"/>
                <a:cs typeface="Calibri"/>
              </a:rPr>
              <a:t>   </a:t>
            </a:r>
            <a:r>
              <a:rPr sz="2000" b="1" dirty="0">
                <a:latin typeface="Calibri"/>
                <a:cs typeface="Calibri"/>
              </a:rPr>
              <a:t>документы</a:t>
            </a:r>
            <a:r>
              <a:rPr sz="2000" b="1" spc="340" dirty="0">
                <a:latin typeface="Calibri"/>
                <a:cs typeface="Calibri"/>
              </a:rPr>
              <a:t>   </a:t>
            </a:r>
            <a:r>
              <a:rPr sz="2000" b="1" dirty="0">
                <a:latin typeface="Calibri"/>
                <a:cs typeface="Calibri"/>
              </a:rPr>
              <a:t>для</a:t>
            </a:r>
            <a:r>
              <a:rPr sz="2000" b="1" spc="350" dirty="0">
                <a:latin typeface="Calibri"/>
                <a:cs typeface="Calibri"/>
              </a:rPr>
              <a:t>   </a:t>
            </a:r>
            <a:r>
              <a:rPr sz="2000" b="1" dirty="0">
                <a:latin typeface="Calibri"/>
                <a:cs typeface="Calibri"/>
              </a:rPr>
              <a:t>зачисления</a:t>
            </a:r>
            <a:r>
              <a:rPr sz="2000" b="1" spc="340" dirty="0">
                <a:latin typeface="Calibri"/>
                <a:cs typeface="Calibri"/>
              </a:rPr>
              <a:t>   </a:t>
            </a:r>
            <a:r>
              <a:rPr sz="2000" b="1" dirty="0">
                <a:latin typeface="Calibri"/>
                <a:cs typeface="Calibri"/>
              </a:rPr>
              <a:t>ребенка</a:t>
            </a:r>
            <a:r>
              <a:rPr sz="2000" b="1" spc="350" dirty="0">
                <a:latin typeface="Calibri"/>
                <a:cs typeface="Calibri"/>
              </a:rPr>
              <a:t>   </a:t>
            </a:r>
            <a:r>
              <a:rPr sz="2000" b="1" spc="-50" dirty="0">
                <a:latin typeface="Calibri"/>
                <a:cs typeface="Calibri"/>
              </a:rPr>
              <a:t>в </a:t>
            </a:r>
            <a:r>
              <a:rPr sz="2000" b="1" spc="-20" dirty="0">
                <a:latin typeface="Calibri"/>
                <a:cs typeface="Calibri"/>
              </a:rPr>
              <a:t>образовательное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учреждение</a:t>
            </a:r>
            <a:r>
              <a:rPr sz="2000" spc="-10" dirty="0">
                <a:latin typeface="Calibri"/>
                <a:cs typeface="Calibri"/>
              </a:rPr>
              <a:t>:</a:t>
            </a:r>
            <a:endParaRPr sz="2000">
              <a:latin typeface="Calibri"/>
              <a:cs typeface="Calibri"/>
            </a:endParaRPr>
          </a:p>
          <a:p>
            <a:pPr marL="358775" lvl="1" indent="-346075" algn="just">
              <a:lnSpc>
                <a:spcPts val="2020"/>
              </a:lnSpc>
              <a:buFont typeface="Segoe UI Symbol"/>
              <a:buChar char="➢"/>
              <a:tabLst>
                <a:tab pos="358775" algn="l"/>
              </a:tabLst>
            </a:pPr>
            <a:r>
              <a:rPr sz="2000" dirty="0">
                <a:latin typeface="Calibri"/>
                <a:cs typeface="Calibri"/>
              </a:rPr>
              <a:t>заявление</a:t>
            </a:r>
            <a:r>
              <a:rPr sz="2000" spc="2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о</a:t>
            </a:r>
            <a:r>
              <a:rPr sz="2000" spc="2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приеме</a:t>
            </a:r>
            <a:r>
              <a:rPr sz="2000" spc="1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на</a:t>
            </a:r>
            <a:r>
              <a:rPr sz="2000" spc="2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обучение</a:t>
            </a:r>
            <a:r>
              <a:rPr sz="2000" spc="2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от</a:t>
            </a:r>
            <a:r>
              <a:rPr sz="2000" spc="20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родителя</a:t>
            </a:r>
            <a:r>
              <a:rPr sz="2000" spc="1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(законного</a:t>
            </a:r>
            <a:r>
              <a:rPr sz="2000" spc="27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представителя)</a:t>
            </a:r>
            <a:endParaRPr sz="2000">
              <a:latin typeface="Calibri"/>
              <a:cs typeface="Calibri"/>
            </a:endParaRPr>
          </a:p>
          <a:p>
            <a:pPr marL="358140" algn="just">
              <a:lnSpc>
                <a:spcPts val="2200"/>
              </a:lnSpc>
            </a:pPr>
            <a:r>
              <a:rPr sz="2000" dirty="0">
                <a:latin typeface="Calibri"/>
                <a:cs typeface="Calibri"/>
              </a:rPr>
              <a:t>ребёнка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или</a:t>
            </a:r>
            <a:r>
              <a:rPr sz="2000" spc="-10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поступающего;</a:t>
            </a:r>
            <a:endParaRPr sz="2000">
              <a:latin typeface="Calibri"/>
              <a:cs typeface="Calibri"/>
            </a:endParaRPr>
          </a:p>
          <a:p>
            <a:pPr marL="358775" lvl="1" indent="-346075" algn="just">
              <a:lnSpc>
                <a:spcPts val="2200"/>
              </a:lnSpc>
              <a:buFont typeface="Segoe UI Symbol"/>
              <a:buChar char="➢"/>
              <a:tabLst>
                <a:tab pos="358775" algn="l"/>
              </a:tabLst>
            </a:pPr>
            <a:r>
              <a:rPr sz="2000" dirty="0">
                <a:latin typeface="Calibri"/>
                <a:cs typeface="Calibri"/>
              </a:rPr>
              <a:t>копию</a:t>
            </a:r>
            <a:r>
              <a:rPr sz="2000" spc="38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документа,</a:t>
            </a:r>
            <a:r>
              <a:rPr sz="2000" spc="44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удостоверяющего</a:t>
            </a:r>
            <a:r>
              <a:rPr sz="2000" spc="38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личность</a:t>
            </a:r>
            <a:r>
              <a:rPr sz="2000" spc="44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родителя</a:t>
            </a:r>
            <a:r>
              <a:rPr sz="2000" spc="415" dirty="0">
                <a:latin typeface="Calibri"/>
                <a:cs typeface="Calibri"/>
              </a:rPr>
              <a:t>  </a:t>
            </a:r>
            <a:r>
              <a:rPr sz="2000" spc="-10" dirty="0">
                <a:latin typeface="Calibri"/>
                <a:cs typeface="Calibri"/>
              </a:rPr>
              <a:t>(законного</a:t>
            </a:r>
            <a:endParaRPr sz="2000">
              <a:latin typeface="Calibri"/>
              <a:cs typeface="Calibri"/>
            </a:endParaRPr>
          </a:p>
          <a:p>
            <a:pPr marL="358140" algn="just">
              <a:lnSpc>
                <a:spcPts val="2290"/>
              </a:lnSpc>
            </a:pPr>
            <a:r>
              <a:rPr sz="2000" spc="-20" dirty="0">
                <a:latin typeface="Calibri"/>
                <a:cs typeface="Calibri"/>
              </a:rPr>
              <a:t>представителя)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ребенка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или</a:t>
            </a:r>
            <a:r>
              <a:rPr sz="2000" spc="-1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поступающего;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8572" y="3189224"/>
            <a:ext cx="49784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8140" indent="-345440">
              <a:lnSpc>
                <a:spcPct val="100000"/>
              </a:lnSpc>
              <a:spcBef>
                <a:spcPts val="105"/>
              </a:spcBef>
              <a:buFont typeface="Segoe UI Symbol"/>
              <a:buChar char="➢"/>
              <a:tabLst>
                <a:tab pos="358140" algn="l"/>
                <a:tab pos="1429385" algn="l"/>
                <a:tab pos="3355975" algn="l"/>
                <a:tab pos="3863975" algn="l"/>
              </a:tabLst>
            </a:pPr>
            <a:r>
              <a:rPr sz="2000" spc="-10" dirty="0">
                <a:latin typeface="Calibri"/>
                <a:cs typeface="Calibri"/>
              </a:rPr>
              <a:t>копию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10" dirty="0">
                <a:latin typeface="Calibri"/>
                <a:cs typeface="Calibri"/>
              </a:rPr>
              <a:t>свидетельства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50" dirty="0">
                <a:latin typeface="Calibri"/>
                <a:cs typeface="Calibri"/>
              </a:rPr>
              <a:t>о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0" dirty="0">
                <a:latin typeface="Calibri"/>
                <a:cs typeface="Calibri"/>
              </a:rPr>
              <a:t>рождении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93460" y="3189224"/>
            <a:ext cx="327787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286510" algn="l"/>
                <a:tab pos="2063750" algn="l"/>
              </a:tabLst>
            </a:pPr>
            <a:r>
              <a:rPr sz="2000" spc="-10" dirty="0">
                <a:latin typeface="Calibri"/>
                <a:cs typeface="Calibri"/>
              </a:rPr>
              <a:t>ребенка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5" dirty="0">
                <a:latin typeface="Calibri"/>
                <a:cs typeface="Calibri"/>
              </a:rPr>
              <a:t>или</a:t>
            </a:r>
            <a:r>
              <a:rPr sz="2000" dirty="0">
                <a:latin typeface="Calibri"/>
                <a:cs typeface="Calibri"/>
              </a:rPr>
              <a:t>	</a:t>
            </a:r>
            <a:r>
              <a:rPr sz="2000" spc="-20" dirty="0">
                <a:latin typeface="Calibri"/>
                <a:cs typeface="Calibri"/>
              </a:rPr>
              <a:t>документа,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8572" y="3431540"/>
            <a:ext cx="8656320" cy="32080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algn="just">
              <a:lnSpc>
                <a:spcPts val="2305"/>
              </a:lnSpc>
              <a:spcBef>
                <a:spcPts val="105"/>
              </a:spcBef>
            </a:pPr>
            <a:r>
              <a:rPr sz="2000" spc="-25" dirty="0">
                <a:latin typeface="Calibri"/>
                <a:cs typeface="Calibri"/>
              </a:rPr>
              <a:t>подтверждающего</a:t>
            </a:r>
            <a:r>
              <a:rPr sz="2000" spc="-1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родство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заявителя;</a:t>
            </a:r>
            <a:endParaRPr sz="2000">
              <a:latin typeface="Calibri"/>
              <a:cs typeface="Calibri"/>
            </a:endParaRPr>
          </a:p>
          <a:p>
            <a:pPr marL="358140" indent="-345440" algn="just">
              <a:lnSpc>
                <a:spcPts val="2200"/>
              </a:lnSpc>
              <a:buFont typeface="Segoe UI Symbol"/>
              <a:buChar char="➢"/>
              <a:tabLst>
                <a:tab pos="358140" algn="l"/>
              </a:tabLst>
            </a:pPr>
            <a:r>
              <a:rPr sz="2000" dirty="0">
                <a:latin typeface="Calibri"/>
                <a:cs typeface="Calibri"/>
              </a:rPr>
              <a:t>копию</a:t>
            </a:r>
            <a:r>
              <a:rPr sz="2000" spc="409" dirty="0">
                <a:latin typeface="Calibri"/>
                <a:cs typeface="Calibri"/>
              </a:rPr>
              <a:t>   </a:t>
            </a:r>
            <a:r>
              <a:rPr sz="2000" dirty="0">
                <a:latin typeface="Calibri"/>
                <a:cs typeface="Calibri"/>
              </a:rPr>
              <a:t>документа,</a:t>
            </a:r>
            <a:r>
              <a:rPr sz="2000" spc="430" dirty="0">
                <a:latin typeface="Calibri"/>
                <a:cs typeface="Calibri"/>
              </a:rPr>
              <a:t>   </a:t>
            </a:r>
            <a:r>
              <a:rPr sz="2000" dirty="0">
                <a:latin typeface="Calibri"/>
                <a:cs typeface="Calibri"/>
              </a:rPr>
              <a:t>подтверждающего</a:t>
            </a:r>
            <a:r>
              <a:rPr sz="2000" spc="425" dirty="0">
                <a:latin typeface="Calibri"/>
                <a:cs typeface="Calibri"/>
              </a:rPr>
              <a:t>   </a:t>
            </a:r>
            <a:r>
              <a:rPr sz="2000" dirty="0">
                <a:latin typeface="Calibri"/>
                <a:cs typeface="Calibri"/>
              </a:rPr>
              <a:t>установление</a:t>
            </a:r>
            <a:r>
              <a:rPr sz="2000" spc="440" dirty="0">
                <a:latin typeface="Calibri"/>
                <a:cs typeface="Calibri"/>
              </a:rPr>
              <a:t>   </a:t>
            </a:r>
            <a:r>
              <a:rPr sz="2000" dirty="0">
                <a:latin typeface="Calibri"/>
                <a:cs typeface="Calibri"/>
              </a:rPr>
              <a:t>опеки</a:t>
            </a:r>
            <a:r>
              <a:rPr sz="2000" spc="434" dirty="0">
                <a:latin typeface="Calibri"/>
                <a:cs typeface="Calibri"/>
              </a:rPr>
              <a:t>   </a:t>
            </a:r>
            <a:r>
              <a:rPr sz="2000" spc="-25" dirty="0">
                <a:latin typeface="Calibri"/>
                <a:cs typeface="Calibri"/>
              </a:rPr>
              <a:t>или</a:t>
            </a:r>
            <a:endParaRPr sz="2000">
              <a:latin typeface="Calibri"/>
              <a:cs typeface="Calibri"/>
            </a:endParaRPr>
          </a:p>
          <a:p>
            <a:pPr marL="358140" algn="just">
              <a:lnSpc>
                <a:spcPts val="2285"/>
              </a:lnSpc>
            </a:pPr>
            <a:r>
              <a:rPr sz="2000" spc="-10" dirty="0">
                <a:latin typeface="Calibri"/>
                <a:cs typeface="Calibri"/>
              </a:rPr>
              <a:t>попечительства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(при</a:t>
            </a:r>
            <a:r>
              <a:rPr sz="2000" spc="-1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необходимости);</a:t>
            </a:r>
            <a:endParaRPr sz="2000">
              <a:latin typeface="Calibri"/>
              <a:cs typeface="Calibri"/>
            </a:endParaRPr>
          </a:p>
          <a:p>
            <a:pPr marL="358140" marR="5080" indent="-346075" algn="just">
              <a:lnSpc>
                <a:spcPct val="80900"/>
              </a:lnSpc>
              <a:spcBef>
                <a:spcPts val="445"/>
              </a:spcBef>
              <a:buFont typeface="Segoe UI Symbol"/>
              <a:buChar char="➢"/>
              <a:tabLst>
                <a:tab pos="358140" algn="l"/>
              </a:tabLst>
            </a:pPr>
            <a:r>
              <a:rPr sz="2000" dirty="0">
                <a:latin typeface="Calibri"/>
                <a:cs typeface="Calibri"/>
              </a:rPr>
              <a:t>копию</a:t>
            </a:r>
            <a:r>
              <a:rPr sz="2000" spc="4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документа</a:t>
            </a:r>
            <a:r>
              <a:rPr sz="2000" spc="7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о</a:t>
            </a:r>
            <a:r>
              <a:rPr sz="2000" spc="6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регистрации</a:t>
            </a:r>
            <a:r>
              <a:rPr sz="2000" spc="3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ребенка</a:t>
            </a:r>
            <a:r>
              <a:rPr sz="2000" spc="7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или</a:t>
            </a:r>
            <a:r>
              <a:rPr sz="2000" spc="254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поступающего</a:t>
            </a:r>
            <a:r>
              <a:rPr sz="2000" spc="24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по</a:t>
            </a:r>
            <a:r>
              <a:rPr sz="2000" spc="55" dirty="0">
                <a:latin typeface="Calibri"/>
                <a:cs typeface="Calibri"/>
              </a:rPr>
              <a:t>  </a:t>
            </a:r>
            <a:r>
              <a:rPr sz="2000" spc="-10" dirty="0">
                <a:latin typeface="Calibri"/>
                <a:cs typeface="Calibri"/>
              </a:rPr>
              <a:t>месту </a:t>
            </a:r>
            <a:r>
              <a:rPr sz="2000" dirty="0">
                <a:latin typeface="Calibri"/>
                <a:cs typeface="Calibri"/>
              </a:rPr>
              <a:t>жительства</a:t>
            </a:r>
            <a:r>
              <a:rPr sz="2000" spc="459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или</a:t>
            </a:r>
            <a:r>
              <a:rPr sz="2000" spc="4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по</a:t>
            </a:r>
            <a:r>
              <a:rPr sz="2000" spc="43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месту</a:t>
            </a:r>
            <a:r>
              <a:rPr sz="2000" spc="4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пребывания</a:t>
            </a:r>
            <a:r>
              <a:rPr sz="2000" spc="4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на</a:t>
            </a:r>
            <a:r>
              <a:rPr sz="2000" spc="2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закрепленной</a:t>
            </a:r>
            <a:r>
              <a:rPr sz="2000" spc="4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территории</a:t>
            </a:r>
            <a:r>
              <a:rPr sz="2000" spc="42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или </a:t>
            </a:r>
            <a:r>
              <a:rPr sz="2000" dirty="0">
                <a:latin typeface="Calibri"/>
                <a:cs typeface="Calibri"/>
              </a:rPr>
              <a:t>справку</a:t>
            </a:r>
            <a:r>
              <a:rPr sz="2000" spc="5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о</a:t>
            </a:r>
            <a:r>
              <a:rPr sz="2000" spc="7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приеме</a:t>
            </a:r>
            <a:r>
              <a:rPr sz="2000" spc="5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документов</a:t>
            </a:r>
            <a:r>
              <a:rPr sz="2000" spc="24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для</a:t>
            </a:r>
            <a:r>
              <a:rPr sz="2000" spc="6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оформления</a:t>
            </a:r>
            <a:r>
              <a:rPr sz="2000" spc="6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регистрации</a:t>
            </a:r>
            <a:r>
              <a:rPr sz="2000" spc="22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по</a:t>
            </a:r>
            <a:r>
              <a:rPr sz="2000" spc="60" dirty="0">
                <a:latin typeface="Calibri"/>
                <a:cs typeface="Calibri"/>
              </a:rPr>
              <a:t>  </a:t>
            </a:r>
            <a:r>
              <a:rPr sz="2000" spc="-10" dirty="0">
                <a:latin typeface="Calibri"/>
                <a:cs typeface="Calibri"/>
              </a:rPr>
              <a:t>месту </a:t>
            </a:r>
            <a:r>
              <a:rPr sz="2000" dirty="0">
                <a:latin typeface="Calibri"/>
                <a:cs typeface="Calibri"/>
              </a:rPr>
              <a:t>жительства</a:t>
            </a:r>
            <a:r>
              <a:rPr sz="2000" spc="8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(в</a:t>
            </a:r>
            <a:r>
              <a:rPr sz="2000" spc="9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случае</a:t>
            </a:r>
            <a:r>
              <a:rPr sz="2000" spc="7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приема</a:t>
            </a:r>
            <a:r>
              <a:rPr sz="2000" spc="6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на</a:t>
            </a:r>
            <a:r>
              <a:rPr sz="2000" spc="9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обучение</a:t>
            </a:r>
            <a:r>
              <a:rPr sz="2000" spc="6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ребенка</a:t>
            </a:r>
            <a:r>
              <a:rPr sz="2000" spc="95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или</a:t>
            </a:r>
            <a:r>
              <a:rPr sz="2000" spc="70" dirty="0">
                <a:latin typeface="Calibri"/>
                <a:cs typeface="Calibri"/>
              </a:rPr>
              <a:t>  </a:t>
            </a:r>
            <a:r>
              <a:rPr sz="2000" spc="-10" dirty="0">
                <a:latin typeface="Calibri"/>
                <a:cs typeface="Calibri"/>
              </a:rPr>
              <a:t>поступающего, </a:t>
            </a:r>
            <a:r>
              <a:rPr sz="2000" dirty="0">
                <a:latin typeface="Calibri"/>
                <a:cs typeface="Calibri"/>
              </a:rPr>
              <a:t>проживающего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на</a:t>
            </a:r>
            <a:r>
              <a:rPr sz="2000" spc="2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закрепленной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территории,</a:t>
            </a:r>
            <a:r>
              <a:rPr sz="2000" spc="1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или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в</a:t>
            </a:r>
            <a:r>
              <a:rPr sz="2000" spc="1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случае</a:t>
            </a:r>
            <a:r>
              <a:rPr sz="2000" spc="19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использования </a:t>
            </a:r>
            <a:r>
              <a:rPr sz="2000" dirty="0">
                <a:latin typeface="Calibri"/>
                <a:cs typeface="Calibri"/>
              </a:rPr>
              <a:t>права</a:t>
            </a:r>
            <a:r>
              <a:rPr sz="2000" spc="21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преимущественного</a:t>
            </a:r>
            <a:r>
              <a:rPr sz="2000" spc="20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приема</a:t>
            </a:r>
            <a:r>
              <a:rPr sz="2000" spc="204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на</a:t>
            </a:r>
            <a:r>
              <a:rPr sz="2000" spc="21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обучение</a:t>
            </a:r>
            <a:r>
              <a:rPr sz="2000" spc="305" dirty="0">
                <a:latin typeface="Calibri"/>
                <a:cs typeface="Calibri"/>
              </a:rPr>
              <a:t>   </a:t>
            </a:r>
            <a:r>
              <a:rPr sz="2000" dirty="0">
                <a:latin typeface="Calibri"/>
                <a:cs typeface="Calibri"/>
              </a:rPr>
              <a:t>по</a:t>
            </a:r>
            <a:r>
              <a:rPr sz="2000" spc="204" dirty="0">
                <a:latin typeface="Calibri"/>
                <a:cs typeface="Calibri"/>
              </a:rPr>
              <a:t>  </a:t>
            </a:r>
            <a:r>
              <a:rPr sz="2000" spc="-20" dirty="0">
                <a:latin typeface="Calibri"/>
                <a:cs typeface="Calibri"/>
              </a:rPr>
              <a:t>образовательным </a:t>
            </a:r>
            <a:r>
              <a:rPr sz="2000" dirty="0">
                <a:latin typeface="Calibri"/>
                <a:cs typeface="Calibri"/>
              </a:rPr>
              <a:t>программам</a:t>
            </a:r>
            <a:r>
              <a:rPr sz="2000" spc="16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начального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общего</a:t>
            </a:r>
            <a:r>
              <a:rPr sz="2000" spc="-10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образования);</a:t>
            </a:r>
            <a:endParaRPr sz="2000">
              <a:latin typeface="Calibri"/>
              <a:cs typeface="Calibri"/>
            </a:endParaRPr>
          </a:p>
          <a:p>
            <a:pPr marL="358775" indent="-346075" algn="just">
              <a:lnSpc>
                <a:spcPts val="1935"/>
              </a:lnSpc>
              <a:buFont typeface="Segoe UI Symbol"/>
              <a:buChar char="➢"/>
              <a:tabLst>
                <a:tab pos="358775" algn="l"/>
              </a:tabLst>
            </a:pPr>
            <a:r>
              <a:rPr sz="2000" dirty="0">
                <a:latin typeface="Calibri"/>
                <a:cs typeface="Calibri"/>
              </a:rPr>
              <a:t>копию</a:t>
            </a:r>
            <a:r>
              <a:rPr sz="2000" spc="420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заключения</a:t>
            </a:r>
            <a:r>
              <a:rPr sz="2000" spc="455" dirty="0">
                <a:latin typeface="Calibri"/>
                <a:cs typeface="Calibri"/>
              </a:rPr>
              <a:t>  </a:t>
            </a:r>
            <a:r>
              <a:rPr sz="2000" spc="-35" dirty="0">
                <a:latin typeface="Calibri"/>
                <a:cs typeface="Calibri"/>
              </a:rPr>
              <a:t>психолого-</a:t>
            </a:r>
            <a:r>
              <a:rPr sz="2000" spc="-30" dirty="0">
                <a:latin typeface="Calibri"/>
                <a:cs typeface="Calibri"/>
              </a:rPr>
              <a:t>медико-</a:t>
            </a:r>
            <a:r>
              <a:rPr sz="2000" dirty="0">
                <a:latin typeface="Calibri"/>
                <a:cs typeface="Calibri"/>
              </a:rPr>
              <a:t>педагогической</a:t>
            </a:r>
            <a:r>
              <a:rPr sz="2000" spc="409" dirty="0">
                <a:latin typeface="Calibri"/>
                <a:cs typeface="Calibri"/>
              </a:rPr>
              <a:t>  </a:t>
            </a:r>
            <a:r>
              <a:rPr sz="2000" dirty="0">
                <a:latin typeface="Calibri"/>
                <a:cs typeface="Calibri"/>
              </a:rPr>
              <a:t>комиссии</a:t>
            </a:r>
            <a:r>
              <a:rPr sz="2000" spc="415" dirty="0">
                <a:latin typeface="Calibri"/>
                <a:cs typeface="Calibri"/>
              </a:rPr>
              <a:t>  </a:t>
            </a:r>
            <a:r>
              <a:rPr sz="2000" spc="-20" dirty="0">
                <a:latin typeface="Calibri"/>
                <a:cs typeface="Calibri"/>
              </a:rPr>
              <a:t>(при</a:t>
            </a:r>
            <a:endParaRPr sz="2000">
              <a:latin typeface="Calibri"/>
              <a:cs typeface="Calibri"/>
            </a:endParaRPr>
          </a:p>
          <a:p>
            <a:pPr marL="358140">
              <a:lnSpc>
                <a:spcPts val="2290"/>
              </a:lnSpc>
            </a:pPr>
            <a:r>
              <a:rPr sz="2000" spc="-10" dirty="0">
                <a:latin typeface="Calibri"/>
                <a:cs typeface="Calibri"/>
              </a:rPr>
              <a:t>наличии).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0123" y="36321"/>
            <a:ext cx="78879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Работа</a:t>
            </a:r>
            <a:r>
              <a:rPr spc="-105" dirty="0"/>
              <a:t> </a:t>
            </a:r>
            <a:r>
              <a:rPr dirty="0"/>
              <a:t>с</a:t>
            </a:r>
            <a:r>
              <a:rPr spc="-60" dirty="0"/>
              <a:t> </a:t>
            </a:r>
            <a:r>
              <a:rPr dirty="0"/>
              <a:t>личным</a:t>
            </a:r>
            <a:r>
              <a:rPr spc="-85" dirty="0"/>
              <a:t> </a:t>
            </a:r>
            <a:r>
              <a:rPr dirty="0"/>
              <a:t>кабинетом</a:t>
            </a:r>
            <a:r>
              <a:rPr spc="-160" dirty="0"/>
              <a:t> </a:t>
            </a:r>
            <a:r>
              <a:rPr spc="-10" dirty="0"/>
              <a:t>РОДИТЕЛЯ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1477" y="844677"/>
            <a:ext cx="8728710" cy="4872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9400" indent="-266700">
              <a:lnSpc>
                <a:spcPts val="2520"/>
              </a:lnSpc>
              <a:spcBef>
                <a:spcPts val="100"/>
              </a:spcBef>
              <a:buClr>
                <a:srgbClr val="FF0000"/>
              </a:buClr>
              <a:buSzPct val="95238"/>
              <a:buAutoNum type="arabicPeriod" startAt="6"/>
              <a:tabLst>
                <a:tab pos="279400" algn="l"/>
              </a:tabLst>
            </a:pPr>
            <a:r>
              <a:rPr sz="2100" spc="-10" dirty="0">
                <a:latin typeface="Calibri"/>
                <a:cs typeface="Calibri"/>
              </a:rPr>
              <a:t>Заполните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информацию</a:t>
            </a:r>
            <a:r>
              <a:rPr sz="2100" spc="-12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о</a:t>
            </a:r>
            <a:r>
              <a:rPr sz="2100" spc="-2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реквизитах</a:t>
            </a:r>
            <a:r>
              <a:rPr sz="2100" spc="-10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документа</a:t>
            </a:r>
            <a:r>
              <a:rPr sz="2100" spc="-3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и</a:t>
            </a:r>
            <a:r>
              <a:rPr sz="2100" spc="-6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прикрепите</a:t>
            </a:r>
            <a:r>
              <a:rPr sz="2100" spc="-12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файл.</a:t>
            </a:r>
            <a:endParaRPr sz="2100">
              <a:latin typeface="Calibri"/>
              <a:cs typeface="Calibri"/>
            </a:endParaRPr>
          </a:p>
          <a:p>
            <a:pPr marL="1219200">
              <a:lnSpc>
                <a:spcPts val="2520"/>
              </a:lnSpc>
            </a:pPr>
            <a:r>
              <a:rPr sz="2100" b="1" dirty="0">
                <a:solidFill>
                  <a:srgbClr val="FF0000"/>
                </a:solidFill>
                <a:latin typeface="Calibri"/>
                <a:cs typeface="Calibri"/>
              </a:rPr>
              <a:t>Не</a:t>
            </a:r>
            <a:r>
              <a:rPr sz="2100" b="1" spc="-1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100" b="1" spc="-30" dirty="0">
                <a:solidFill>
                  <a:srgbClr val="FF0000"/>
                </a:solidFill>
                <a:latin typeface="Calibri"/>
                <a:cs typeface="Calibri"/>
              </a:rPr>
              <a:t>забудьте</a:t>
            </a:r>
            <a:r>
              <a:rPr sz="2100" b="1" spc="-9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100" b="1" spc="-10" dirty="0">
                <a:solidFill>
                  <a:srgbClr val="FF0000"/>
                </a:solidFill>
                <a:latin typeface="Calibri"/>
                <a:cs typeface="Calibri"/>
              </a:rPr>
              <a:t>сохранить</a:t>
            </a:r>
            <a:r>
              <a:rPr sz="2100" b="1" spc="-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FF0000"/>
                </a:solidFill>
                <a:latin typeface="Calibri"/>
                <a:cs typeface="Calibri"/>
              </a:rPr>
              <a:t>внесенные</a:t>
            </a:r>
            <a:r>
              <a:rPr sz="2100" b="1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100" b="1" spc="-10" dirty="0">
                <a:solidFill>
                  <a:srgbClr val="FF0000"/>
                </a:solidFill>
                <a:latin typeface="Calibri"/>
                <a:cs typeface="Calibri"/>
              </a:rPr>
              <a:t>изменения!!!</a:t>
            </a: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40"/>
              </a:spcBef>
            </a:pPr>
            <a:endParaRPr sz="2100">
              <a:latin typeface="Calibri"/>
              <a:cs typeface="Calibri"/>
            </a:endParaRPr>
          </a:p>
          <a:p>
            <a:pPr marL="12700" marR="5080" indent="365760" algn="just">
              <a:lnSpc>
                <a:spcPct val="79400"/>
              </a:lnSpc>
            </a:pPr>
            <a:r>
              <a:rPr sz="2100" dirty="0">
                <a:latin typeface="Calibri"/>
                <a:cs typeface="Calibri"/>
              </a:rPr>
              <a:t>Если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вся информация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заполнена</a:t>
            </a:r>
            <a:r>
              <a:rPr sz="2100" spc="-1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верно,</a:t>
            </a:r>
            <a:r>
              <a:rPr sz="2100" spc="-1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система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автоматически</a:t>
            </a:r>
            <a:r>
              <a:rPr sz="2100" spc="1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выберет </a:t>
            </a:r>
            <a:r>
              <a:rPr sz="2100" dirty="0">
                <a:latin typeface="Calibri"/>
                <a:cs typeface="Calibri"/>
              </a:rPr>
              <a:t>образовательное</a:t>
            </a:r>
            <a:r>
              <a:rPr sz="2100" spc="40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учреждение,</a:t>
            </a:r>
            <a:r>
              <a:rPr sz="2100" spc="434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закрепленное</a:t>
            </a:r>
            <a:r>
              <a:rPr sz="2100" spc="42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за</a:t>
            </a:r>
            <a:r>
              <a:rPr sz="2100" spc="40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указанным</a:t>
            </a:r>
            <a:r>
              <a:rPr sz="2100" spc="40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адресом,</a:t>
            </a:r>
            <a:r>
              <a:rPr sz="2100" spc="434" dirty="0">
                <a:latin typeface="Calibri"/>
                <a:cs typeface="Calibri"/>
              </a:rPr>
              <a:t> </a:t>
            </a:r>
            <a:r>
              <a:rPr sz="2100" spc="-25" dirty="0">
                <a:latin typeface="Calibri"/>
                <a:cs typeface="Calibri"/>
              </a:rPr>
              <a:t>как </a:t>
            </a:r>
            <a:r>
              <a:rPr sz="2100" dirty="0">
                <a:latin typeface="Calibri"/>
                <a:cs typeface="Calibri"/>
              </a:rPr>
              <a:t>школу</a:t>
            </a:r>
            <a:r>
              <a:rPr sz="2100" spc="-8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по</a:t>
            </a:r>
            <a:r>
              <a:rPr sz="2100" spc="-12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адресу</a:t>
            </a:r>
            <a:r>
              <a:rPr sz="2100" spc="-8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проживания.</a:t>
            </a:r>
            <a:endParaRPr sz="2100">
              <a:latin typeface="Calibri"/>
              <a:cs typeface="Calibri"/>
            </a:endParaRPr>
          </a:p>
          <a:p>
            <a:pPr marL="581660" algn="ctr">
              <a:lnSpc>
                <a:spcPct val="100000"/>
              </a:lnSpc>
              <a:spcBef>
                <a:spcPts val="2400"/>
              </a:spcBef>
            </a:pPr>
            <a:r>
              <a:rPr sz="2100" b="1" spc="-30" dirty="0">
                <a:latin typeface="Calibri"/>
                <a:cs typeface="Calibri"/>
              </a:rPr>
              <a:t>Укажите</a:t>
            </a:r>
            <a:r>
              <a:rPr sz="2100" b="1" spc="-90" dirty="0">
                <a:latin typeface="Calibri"/>
                <a:cs typeface="Calibri"/>
              </a:rPr>
              <a:t> </a:t>
            </a:r>
            <a:r>
              <a:rPr sz="2100" b="1" spc="-10" dirty="0">
                <a:latin typeface="Calibri"/>
                <a:cs typeface="Calibri"/>
              </a:rPr>
              <a:t>«ЖЕЛАЕМЫЙ</a:t>
            </a:r>
            <a:r>
              <a:rPr sz="2100" b="1" spc="-75" dirty="0">
                <a:latin typeface="Calibri"/>
                <a:cs typeface="Calibri"/>
              </a:rPr>
              <a:t> </a:t>
            </a:r>
            <a:r>
              <a:rPr sz="2100" b="1" dirty="0">
                <a:latin typeface="Calibri"/>
                <a:cs typeface="Calibri"/>
              </a:rPr>
              <a:t>КЛАСС</a:t>
            </a:r>
            <a:r>
              <a:rPr sz="2100" b="1" spc="-50" dirty="0">
                <a:latin typeface="Calibri"/>
                <a:cs typeface="Calibri"/>
              </a:rPr>
              <a:t> </a:t>
            </a:r>
            <a:r>
              <a:rPr sz="2100" b="1" dirty="0">
                <a:latin typeface="Calibri"/>
                <a:cs typeface="Calibri"/>
              </a:rPr>
              <a:t>ДЛЯ</a:t>
            </a:r>
            <a:r>
              <a:rPr sz="2100" b="1" spc="-114" dirty="0">
                <a:latin typeface="Calibri"/>
                <a:cs typeface="Calibri"/>
              </a:rPr>
              <a:t> </a:t>
            </a:r>
            <a:r>
              <a:rPr sz="2100" b="1" spc="-30" dirty="0">
                <a:latin typeface="Calibri"/>
                <a:cs typeface="Calibri"/>
              </a:rPr>
              <a:t>ЗАЧИСЛЕНИЯ» </a:t>
            </a:r>
            <a:r>
              <a:rPr sz="2100" b="1" spc="-20" dirty="0">
                <a:latin typeface="Calibri"/>
                <a:cs typeface="Calibri"/>
              </a:rPr>
              <a:t>–</a:t>
            </a:r>
            <a:r>
              <a:rPr sz="2100" b="1" spc="-155" dirty="0">
                <a:latin typeface="Calibri"/>
                <a:cs typeface="Calibri"/>
              </a:rPr>
              <a:t> </a:t>
            </a:r>
            <a:r>
              <a:rPr sz="2100" b="1" spc="-50" dirty="0">
                <a:latin typeface="Calibri"/>
                <a:cs typeface="Calibri"/>
              </a:rPr>
              <a:t>1</a:t>
            </a:r>
            <a:endParaRPr sz="2100">
              <a:latin typeface="Calibri"/>
              <a:cs typeface="Calibri"/>
            </a:endParaRPr>
          </a:p>
          <a:p>
            <a:pPr marL="527050" algn="ctr">
              <a:lnSpc>
                <a:spcPct val="100000"/>
              </a:lnSpc>
              <a:spcBef>
                <a:spcPts val="70"/>
              </a:spcBef>
            </a:pPr>
            <a:r>
              <a:rPr sz="2100" b="1" spc="-20" dirty="0">
                <a:latin typeface="Calibri"/>
                <a:cs typeface="Calibri"/>
              </a:rPr>
              <a:t>Укажите</a:t>
            </a:r>
            <a:r>
              <a:rPr sz="2100" b="1" spc="-60" dirty="0">
                <a:latin typeface="Calibri"/>
                <a:cs typeface="Calibri"/>
              </a:rPr>
              <a:t> </a:t>
            </a:r>
            <a:r>
              <a:rPr sz="2100" b="1" spc="-10" dirty="0">
                <a:latin typeface="Calibri"/>
                <a:cs typeface="Calibri"/>
              </a:rPr>
              <a:t>ЖЕЛАЕМЫЙ</a:t>
            </a:r>
            <a:r>
              <a:rPr sz="2100" b="1" spc="-40" dirty="0">
                <a:latin typeface="Calibri"/>
                <a:cs typeface="Calibri"/>
              </a:rPr>
              <a:t> </a:t>
            </a:r>
            <a:r>
              <a:rPr sz="2100" b="1" spc="-30" dirty="0">
                <a:latin typeface="Calibri"/>
                <a:cs typeface="Calibri"/>
              </a:rPr>
              <a:t>ГОД</a:t>
            </a:r>
            <a:r>
              <a:rPr sz="2100" b="1" spc="-90" dirty="0">
                <a:latin typeface="Calibri"/>
                <a:cs typeface="Calibri"/>
              </a:rPr>
              <a:t> </a:t>
            </a:r>
            <a:r>
              <a:rPr sz="2100" b="1" spc="-25" dirty="0">
                <a:latin typeface="Calibri"/>
                <a:cs typeface="Calibri"/>
              </a:rPr>
              <a:t>ЗАЧИСЛЕНИЯ</a:t>
            </a:r>
            <a:r>
              <a:rPr sz="2100" b="1" spc="-30" dirty="0">
                <a:latin typeface="Calibri"/>
                <a:cs typeface="Calibri"/>
              </a:rPr>
              <a:t> </a:t>
            </a:r>
            <a:r>
              <a:rPr sz="2100" b="1" spc="-20">
                <a:latin typeface="Calibri"/>
                <a:cs typeface="Calibri"/>
              </a:rPr>
              <a:t>–</a:t>
            </a:r>
            <a:r>
              <a:rPr sz="2100" b="1" spc="-145">
                <a:latin typeface="Calibri"/>
                <a:cs typeface="Calibri"/>
              </a:rPr>
              <a:t> </a:t>
            </a:r>
            <a:r>
              <a:rPr sz="2100" b="1" spc="-10">
                <a:latin typeface="Calibri"/>
                <a:cs typeface="Calibri"/>
              </a:rPr>
              <a:t>202</a:t>
            </a:r>
            <a:r>
              <a:rPr lang="ru-RU" sz="2100" b="1" spc="-10" dirty="0">
                <a:latin typeface="Calibri"/>
                <a:cs typeface="Calibri"/>
              </a:rPr>
              <a:t>4</a:t>
            </a:r>
            <a:r>
              <a:rPr sz="2100" b="1" spc="-10">
                <a:latin typeface="Calibri"/>
                <a:cs typeface="Calibri"/>
              </a:rPr>
              <a:t>-</a:t>
            </a:r>
            <a:r>
              <a:rPr sz="2100" b="1" spc="-20">
                <a:latin typeface="Calibri"/>
                <a:cs typeface="Calibri"/>
              </a:rPr>
              <a:t>202</a:t>
            </a:r>
            <a:r>
              <a:rPr lang="ru-RU" sz="2100" b="1" spc="-20" dirty="0">
                <a:latin typeface="Calibri"/>
                <a:cs typeface="Calibri"/>
              </a:rPr>
              <a:t>5</a:t>
            </a:r>
            <a:endParaRPr sz="2100">
              <a:latin typeface="Calibri"/>
              <a:cs typeface="Calibri"/>
            </a:endParaRPr>
          </a:p>
          <a:p>
            <a:pPr marL="280035" indent="-267335">
              <a:lnSpc>
                <a:spcPct val="100000"/>
              </a:lnSpc>
              <a:spcBef>
                <a:spcPts val="2400"/>
              </a:spcBef>
              <a:buClr>
                <a:srgbClr val="FF0000"/>
              </a:buClr>
              <a:buSzPct val="95238"/>
              <a:buAutoNum type="arabicPeriod" startAt="7"/>
              <a:tabLst>
                <a:tab pos="280035" algn="l"/>
              </a:tabLst>
            </a:pPr>
            <a:r>
              <a:rPr sz="2100" dirty="0">
                <a:latin typeface="Calibri"/>
                <a:cs typeface="Calibri"/>
              </a:rPr>
              <a:t>Выбирается</a:t>
            </a:r>
            <a:r>
              <a:rPr sz="2100" spc="275" dirty="0">
                <a:latin typeface="Calibri"/>
                <a:cs typeface="Calibri"/>
              </a:rPr>
              <a:t> </a:t>
            </a:r>
            <a:r>
              <a:rPr sz="2100" spc="-40" dirty="0">
                <a:latin typeface="Calibri"/>
                <a:cs typeface="Calibri"/>
              </a:rPr>
              <a:t>«ПОДАТЬ</a:t>
            </a:r>
            <a:r>
              <a:rPr sz="2100" spc="-12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ЗАЯВЛЕНИЕ</a:t>
            </a:r>
            <a:r>
              <a:rPr sz="2100" spc="-7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В</a:t>
            </a:r>
            <a:r>
              <a:rPr sz="2100" spc="-5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ШКОЛУ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ПО</a:t>
            </a:r>
            <a:r>
              <a:rPr sz="2100" spc="-7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АДРЕСУ</a:t>
            </a:r>
            <a:r>
              <a:rPr sz="2100" spc="-3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ПРОЖИВАНИЯ».</a:t>
            </a:r>
            <a:endParaRPr sz="2100">
              <a:latin typeface="Calibri"/>
              <a:cs typeface="Calibri"/>
            </a:endParaRPr>
          </a:p>
          <a:p>
            <a:pPr marL="12700" marR="286385" indent="-9525">
              <a:lnSpc>
                <a:spcPct val="79600"/>
              </a:lnSpc>
              <a:spcBef>
                <a:spcPts val="585"/>
              </a:spcBef>
              <a:buClr>
                <a:srgbClr val="FF0000"/>
              </a:buClr>
              <a:buSzPct val="95238"/>
              <a:buAutoNum type="arabicPeriod" startAt="7"/>
              <a:tabLst>
                <a:tab pos="208279" algn="l"/>
                <a:tab pos="7524115" algn="l"/>
              </a:tabLst>
            </a:pPr>
            <a:r>
              <a:rPr sz="2100" spc="-30" dirty="0">
                <a:latin typeface="Calibri"/>
                <a:cs typeface="Calibri"/>
              </a:rPr>
              <a:t>	Родитель</a:t>
            </a:r>
            <a:r>
              <a:rPr sz="2100" spc="-65" dirty="0">
                <a:latin typeface="Calibri"/>
                <a:cs typeface="Calibri"/>
              </a:rPr>
              <a:t> </a:t>
            </a:r>
            <a:r>
              <a:rPr sz="2100" spc="-20" dirty="0">
                <a:latin typeface="Calibri"/>
                <a:cs typeface="Calibri"/>
              </a:rPr>
              <a:t>знакомится</a:t>
            </a:r>
            <a:r>
              <a:rPr sz="2100" spc="4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с</a:t>
            </a:r>
            <a:r>
              <a:rPr sz="2100" spc="-35" dirty="0">
                <a:latin typeface="Calibri"/>
                <a:cs typeface="Calibri"/>
              </a:rPr>
              <a:t> </a:t>
            </a:r>
            <a:r>
              <a:rPr sz="2100" spc="-25" dirty="0">
                <a:latin typeface="Calibri"/>
                <a:cs typeface="Calibri"/>
              </a:rPr>
              <a:t>нормативными</a:t>
            </a:r>
            <a:r>
              <a:rPr sz="2100" spc="-7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документами</a:t>
            </a:r>
            <a:r>
              <a:rPr sz="2100" spc="-4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школы</a:t>
            </a:r>
            <a:r>
              <a:rPr sz="2100" spc="-5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на</a:t>
            </a:r>
            <a:r>
              <a:rPr sz="2100" spc="-6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сайте </a:t>
            </a:r>
            <a:r>
              <a:rPr sz="2100" u="sng" spc="-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http://school-90.ucoz.net/index/lokalnye_i_normativnye_akty/0-</a:t>
            </a:r>
            <a:r>
              <a:rPr sz="2100" u="sng" spc="-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55</a:t>
            </a:r>
            <a:r>
              <a:rPr sz="2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</a:rPr>
              <a:t>	</a:t>
            </a:r>
            <a:r>
              <a:rPr sz="2100" dirty="0">
                <a:latin typeface="Calibri"/>
                <a:cs typeface="Calibri"/>
              </a:rPr>
              <a:t>и</a:t>
            </a:r>
            <a:r>
              <a:rPr sz="2100" spc="-35" dirty="0">
                <a:latin typeface="Calibri"/>
                <a:cs typeface="Calibri"/>
              </a:rPr>
              <a:t> </a:t>
            </a:r>
            <a:r>
              <a:rPr sz="2100" spc="-25" dirty="0">
                <a:latin typeface="Calibri"/>
                <a:cs typeface="Calibri"/>
              </a:rPr>
              <a:t>ставит </a:t>
            </a:r>
            <a:r>
              <a:rPr sz="2100" u="sng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  <a:hlinkClick r:id="rId2"/>
              </a:rPr>
              <a:t>соответствующую</a:t>
            </a:r>
            <a:r>
              <a:rPr sz="21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21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  <a:hlinkClick r:id="rId2"/>
              </a:rPr>
              <a:t>отметку.</a:t>
            </a:r>
            <a:endParaRPr sz="2100">
              <a:latin typeface="Calibri"/>
              <a:cs typeface="Calibri"/>
            </a:endParaRPr>
          </a:p>
          <a:p>
            <a:pPr marL="273685" indent="-260985">
              <a:lnSpc>
                <a:spcPts val="2480"/>
              </a:lnSpc>
              <a:buClr>
                <a:srgbClr val="FF0000"/>
              </a:buClr>
              <a:buSzPct val="95238"/>
              <a:buAutoNum type="arabicPeriod" startAt="7"/>
              <a:tabLst>
                <a:tab pos="273685" algn="l"/>
              </a:tabLst>
            </a:pPr>
            <a:r>
              <a:rPr sz="2100" dirty="0">
                <a:latin typeface="Calibri"/>
                <a:cs typeface="Calibri"/>
              </a:rPr>
              <a:t>Выбирается</a:t>
            </a:r>
            <a:r>
              <a:rPr sz="2100" spc="355" dirty="0">
                <a:latin typeface="Calibri"/>
                <a:cs typeface="Calibri"/>
              </a:rPr>
              <a:t> </a:t>
            </a:r>
            <a:r>
              <a:rPr sz="2100" spc="-40" dirty="0">
                <a:latin typeface="Calibri"/>
                <a:cs typeface="Calibri"/>
              </a:rPr>
              <a:t>«ПОДАТЬ</a:t>
            </a:r>
            <a:r>
              <a:rPr sz="2100" spc="-15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ЗАЯВЛЕНИЕ».</a:t>
            </a:r>
            <a:endParaRPr sz="2100">
              <a:latin typeface="Calibri"/>
              <a:cs typeface="Calibri"/>
            </a:endParaRPr>
          </a:p>
          <a:p>
            <a:pPr marL="413384" indent="-400685">
              <a:lnSpc>
                <a:spcPct val="100000"/>
              </a:lnSpc>
              <a:spcBef>
                <a:spcPts val="85"/>
              </a:spcBef>
              <a:buClr>
                <a:srgbClr val="FF0000"/>
              </a:buClr>
              <a:buSzPct val="95238"/>
              <a:buAutoNum type="arabicPeriod" startAt="7"/>
              <a:tabLst>
                <a:tab pos="413384" algn="l"/>
              </a:tabLst>
            </a:pPr>
            <a:r>
              <a:rPr sz="2100" spc="-10" dirty="0">
                <a:latin typeface="Calibri"/>
                <a:cs typeface="Calibri"/>
              </a:rPr>
              <a:t>Заявление</a:t>
            </a:r>
            <a:r>
              <a:rPr sz="2100" spc="-8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подано</a:t>
            </a:r>
            <a:r>
              <a:rPr sz="1900" spc="-10" dirty="0">
                <a:latin typeface="Calibri"/>
                <a:cs typeface="Calibri"/>
              </a:rPr>
              <a:t>.</a:t>
            </a:r>
            <a:endParaRPr sz="1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961</Words>
  <Application>Microsoft Office PowerPoint</Application>
  <PresentationFormat>Экран (4:3)</PresentationFormat>
  <Paragraphs>87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Calibri</vt:lpstr>
      <vt:lpstr>Segoe UI Symbol</vt:lpstr>
      <vt:lpstr>Office Theme</vt:lpstr>
      <vt:lpstr>МБОУ «Средняя общеобразовательная школа № 90»</vt:lpstr>
      <vt:lpstr>Презентация PowerPoint</vt:lpstr>
      <vt:lpstr>Порядок приёма заявлений Заявления   подаются   самостоятельно   из личного  кабинета  через  портал  «Электронная школа 2.0»</vt:lpstr>
      <vt:lpstr>Получение доступа в личный кабинет</vt:lpstr>
      <vt:lpstr>Вход в личный кабинет https://cabinet.ruobr.ru</vt:lpstr>
      <vt:lpstr>Работа с личным кабинетом РОДИТЕЛЯ</vt:lpstr>
      <vt:lpstr>Работа с личным кабинетом РОДИТЕЛЯ</vt:lpstr>
      <vt:lpstr>Работа с личным кабинетом РОДИТЕЛЯ</vt:lpstr>
      <vt:lpstr>Работа с личным кабинетом РОДИТЕЛЯ</vt:lpstr>
      <vt:lpstr>Предоставление оригиналов документов в образовательное учреждение</vt:lpstr>
      <vt:lpstr>Предоставление оригиналов документов в образовательное учреждение</vt:lpstr>
      <vt:lpstr>Часы приема документов в 1 класс МБОУ «СОШ №90»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doc2pdf</dc:creator>
  <cp:lastModifiedBy>География</cp:lastModifiedBy>
  <cp:revision>6</cp:revision>
  <dcterms:created xsi:type="dcterms:W3CDTF">2024-02-22T09:47:02Z</dcterms:created>
  <dcterms:modified xsi:type="dcterms:W3CDTF">2025-03-11T06:39:49Z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2023-03-16T00:00:00Z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2024-02-22T00:00:00Z</vt:filetime>
  </property>
  <property fmtid="{D5CDD505-2E9C-101B-9397-08002B2CF9AE}" pid="5" name="Producer">
    <vt:lpwstr>Microsoft® PowerPoint® 2016</vt:lpwstr>
  </property>
</Properties>
</file>